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68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6" autoAdjust="0"/>
    <p:restoredTop sz="75322" autoAdjust="0"/>
  </p:normalViewPr>
  <p:slideViewPr>
    <p:cSldViewPr snapToGrid="0">
      <p:cViewPr varScale="1">
        <p:scale>
          <a:sx n="95" d="100"/>
          <a:sy n="95" d="100"/>
        </p:scale>
        <p:origin x="13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79B72-4908-4F82-9E5D-0B496E7AA751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E07F6-9AD2-4207-BEF0-2EC833E5D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3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Accuracy in</a:t>
            </a:r>
            <a:r>
              <a:rPr lang="en-US" baseline="0" dirty="0" smtClean="0"/>
              <a:t> prediction differs</a:t>
            </a:r>
          </a:p>
          <a:p>
            <a:r>
              <a:rPr lang="en-US" baseline="0" dirty="0" smtClean="0"/>
              <a:t>Imbalanced </a:t>
            </a:r>
            <a:r>
              <a:rPr lang="en-US" baseline="0" dirty="0" smtClean="0"/>
              <a:t>data</a:t>
            </a:r>
          </a:p>
          <a:p>
            <a:r>
              <a:rPr lang="en-US" baseline="0" dirty="0" smtClean="0"/>
              <a:t>Overfitting</a:t>
            </a:r>
            <a:endParaRPr lang="en-US" baseline="0" dirty="0" smtClean="0"/>
          </a:p>
          <a:p>
            <a:endParaRPr lang="en-U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Less transportation constraint</a:t>
            </a:r>
          </a:p>
          <a:p>
            <a:r>
              <a:rPr lang="en-US" baseline="0" dirty="0" smtClean="0"/>
              <a:t>Traffic</a:t>
            </a:r>
          </a:p>
          <a:p>
            <a:r>
              <a:rPr lang="en-US" baseline="0" dirty="0" smtClean="0"/>
              <a:t>Access to a vehicle</a:t>
            </a:r>
          </a:p>
          <a:p>
            <a:r>
              <a:rPr lang="en-US" baseline="0" dirty="0" smtClean="0"/>
              <a:t>Access to public transportation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Higher requirements for technology</a:t>
            </a:r>
          </a:p>
          <a:p>
            <a:r>
              <a:rPr lang="en-US" baseline="0" dirty="0" smtClean="0"/>
              <a:t>Sessions need to be conducted through an electronic device, such as a cell phone or a computer</a:t>
            </a:r>
          </a:p>
          <a:p>
            <a:r>
              <a:rPr lang="en-US" baseline="0" dirty="0" smtClean="0"/>
              <a:t>Failed to secure a device</a:t>
            </a:r>
          </a:p>
          <a:p>
            <a:r>
              <a:rPr lang="en-US" baseline="0" dirty="0" smtClean="0"/>
              <a:t>Unstable internet connection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E07F6-9AD2-4207-BEF0-2EC833E5D2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83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Based</a:t>
            </a:r>
            <a:r>
              <a:rPr lang="en-US" baseline="0" dirty="0" smtClean="0"/>
              <a:t> on the hospital cancellation policy, i</a:t>
            </a:r>
            <a:r>
              <a:rPr lang="en-US" dirty="0" smtClean="0"/>
              <a:t>f a patient cancelled a visit</a:t>
            </a:r>
            <a:r>
              <a:rPr lang="en-US" baseline="0" dirty="0" smtClean="0"/>
              <a:t> 48h ahead of time, we don’t count those visits.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mapped patients’ zip code into one of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nyc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boroughs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identified the top 5 most frequent providers’ type and specialties from each subset.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top most frequent provider types were physician, social worker, resident, nurse practitioner and psychologist.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the top most frequent provider primary specialties were internal medicine, adult psychiatry, children psychiatry, neurology, gastroenterology, family medicine, nutrition, urology and pediatric care.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also mapped patients’ appointment date into day of the week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E07F6-9AD2-4207-BEF0-2EC833E5D2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53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predictors could be obtained when patient make an appointment with their healthcare provider or through previous encounter histories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Both random under sampling and random up sampling performed well.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 use 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nder sampling, the number of records generated through this method were around 12,000 records, whereas, 400,000 records was generated through up sampling.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So, we chose under sampling which decreased the models training times significantly.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Tree based model has higher AUC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score than SVM. Also, when compared CV AUC score to test AUC score,  SVM has a bigger difference, which suggests overfitting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XGB is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best model, as it provide highest AUC of 0.68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63% (954 out of 1520 ) of no-show encounters were correctly identified from the imbalanced dataset,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74% (56,168 out of 75668 ) of encounter that patients show up were correctly identified.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E07F6-9AD2-4207-BEF0-2EC833E5D2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10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20% no-show encounters happened to patients’ with previous no-show records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White and Asian patients has less proportions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no-show records than black and other race (who are mostly Hispanic) patients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Patients who lived in Manhattan and Bronx had a higher level of no-show rate.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Patients who lived outside New York City region had a low level of no-show rate. </a:t>
            </a: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E07F6-9AD2-4207-BEF0-2EC833E5D28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81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providers’ perspectives, nutritionists, psychologists and social workers faced significantly higher no-show rates compared to other providers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Specialty care providers, in cardiology, dermatology, and pediatric care had significantly less no-show rates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E07F6-9AD2-4207-BEF0-2EC833E5D28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61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It’s important to acknowledge that although telemedicine service didn’t require patients to travel to hospital or clinics, patients’ residential location was still a significant factor in the model.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E07F6-9AD2-4207-BEF0-2EC833E5D28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83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45CC-D2EB-4F0C-9D41-894EC9295A4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38CF4-FBE9-49FF-AF22-DC58E21FBB8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61846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45CC-D2EB-4F0C-9D41-894EC9295A4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38CF4-FBE9-49FF-AF22-DC58E21F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9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45CC-D2EB-4F0C-9D41-894EC9295A4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38CF4-FBE9-49FF-AF22-DC58E21F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013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45CC-D2EB-4F0C-9D41-894EC9295A4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38CF4-FBE9-49FF-AF22-DC58E21F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22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45CC-D2EB-4F0C-9D41-894EC9295A4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38CF4-FBE9-49FF-AF22-DC58E21FBB8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64600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45CC-D2EB-4F0C-9D41-894EC9295A4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38CF4-FBE9-49FF-AF22-DC58E21F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2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45CC-D2EB-4F0C-9D41-894EC9295A4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38CF4-FBE9-49FF-AF22-DC58E21F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4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45CC-D2EB-4F0C-9D41-894EC9295A4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38CF4-FBE9-49FF-AF22-DC58E21F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2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45CC-D2EB-4F0C-9D41-894EC9295A4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38CF4-FBE9-49FF-AF22-DC58E21F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2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90245CC-D2EB-4F0C-9D41-894EC9295A4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438CF4-FBE9-49FF-AF22-DC58E21F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3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45CC-D2EB-4F0C-9D41-894EC9295A4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38CF4-FBE9-49FF-AF22-DC58E21F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5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90245CC-D2EB-4F0C-9D41-894EC9295A4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8438CF4-FBE9-49FF-AF22-DC58E21FBB8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19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534026" y="454526"/>
            <a:ext cx="9144000" cy="23876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Using Machine Learning to Identify 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No-Show </a:t>
            </a:r>
            <a:r>
              <a:rPr lang="en-US" sz="4400" b="1" dirty="0"/>
              <a:t>Telemedicine Encounters in a New York City Hospital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628273" y="3517065"/>
            <a:ext cx="9144000" cy="2540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Wanting Cui, </a:t>
            </a:r>
            <a:r>
              <a:rPr lang="en-US" dirty="0" smtClean="0"/>
              <a:t>Joseph Finkelstein</a:t>
            </a:r>
          </a:p>
          <a:p>
            <a:pPr algn="ctr"/>
            <a:r>
              <a:rPr lang="en-US" i="1" dirty="0" smtClean="0"/>
              <a:t>Center for Biomedical and Population Health Informatics</a:t>
            </a:r>
          </a:p>
          <a:p>
            <a:pPr algn="ctr"/>
            <a:r>
              <a:rPr lang="en-US" i="1" dirty="0" smtClean="0"/>
              <a:t>Icahn </a:t>
            </a:r>
            <a:r>
              <a:rPr lang="en-US" i="1" dirty="0"/>
              <a:t>School of Medicine at Mount Sinai, New York, USA</a:t>
            </a:r>
          </a:p>
          <a:p>
            <a:endParaRPr lang="en-US" i="1" dirty="0"/>
          </a:p>
          <a:p>
            <a:r>
              <a:rPr lang="en-US" i="1" dirty="0"/>
              <a:t>ICIMTH </a:t>
            </a:r>
            <a:r>
              <a:rPr lang="en-US" i="1" dirty="0" smtClean="0"/>
              <a:t>2022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7435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predictors</a:t>
            </a:r>
          </a:p>
          <a:p>
            <a:r>
              <a:rPr lang="en-US" dirty="0" smtClean="0"/>
              <a:t>Target variable (binary): </a:t>
            </a:r>
            <a:r>
              <a:rPr lang="en-US" dirty="0"/>
              <a:t>whether a patient presented to the telemedicine </a:t>
            </a:r>
            <a:r>
              <a:rPr lang="en-US" dirty="0" smtClean="0"/>
              <a:t>session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294233"/>
              </p:ext>
            </p:extLst>
          </p:nvPr>
        </p:nvGraphicFramePr>
        <p:xfrm>
          <a:off x="1097276" y="2959769"/>
          <a:ext cx="8487881" cy="27592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2833">
                  <a:extLst>
                    <a:ext uri="{9D8B030D-6E8A-4147-A177-3AD203B41FA5}">
                      <a16:colId xmlns:a16="http://schemas.microsoft.com/office/drawing/2014/main" val="1687874277"/>
                    </a:ext>
                  </a:extLst>
                </a:gridCol>
                <a:gridCol w="1786095">
                  <a:extLst>
                    <a:ext uri="{9D8B030D-6E8A-4147-A177-3AD203B41FA5}">
                      <a16:colId xmlns:a16="http://schemas.microsoft.com/office/drawing/2014/main" val="1228118876"/>
                    </a:ext>
                  </a:extLst>
                </a:gridCol>
                <a:gridCol w="1678060">
                  <a:extLst>
                    <a:ext uri="{9D8B030D-6E8A-4147-A177-3AD203B41FA5}">
                      <a16:colId xmlns:a16="http://schemas.microsoft.com/office/drawing/2014/main" val="3966013832"/>
                    </a:ext>
                  </a:extLst>
                </a:gridCol>
                <a:gridCol w="1678060">
                  <a:extLst>
                    <a:ext uri="{9D8B030D-6E8A-4147-A177-3AD203B41FA5}">
                      <a16:colId xmlns:a16="http://schemas.microsoft.com/office/drawing/2014/main" val="741116084"/>
                    </a:ext>
                  </a:extLst>
                </a:gridCol>
                <a:gridCol w="1672833">
                  <a:extLst>
                    <a:ext uri="{9D8B030D-6E8A-4147-A177-3AD203B41FA5}">
                      <a16:colId xmlns:a16="http://schemas.microsoft.com/office/drawing/2014/main" val="1155146306"/>
                    </a:ext>
                  </a:extLst>
                </a:gridCol>
              </a:tblGrid>
              <a:tr h="871203">
                <a:tc>
                  <a:txBody>
                    <a:bodyPr/>
                    <a:lstStyle/>
                    <a:p>
                      <a:pPr indent="2266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Model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Sampling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CV</a:t>
                      </a:r>
                      <a:r>
                        <a:rPr lang="en-US" sz="2000" baseline="0" dirty="0" smtClean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AUC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Test Accuracy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Test AUC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45969515"/>
                  </a:ext>
                </a:extLst>
              </a:tr>
              <a:tr h="629346"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SVM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Under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0.70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0.75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0.64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28014647"/>
                  </a:ext>
                </a:extLst>
              </a:tr>
              <a:tr h="629346"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RF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Under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0.68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0.81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0.66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85632441"/>
                  </a:ext>
                </a:extLst>
              </a:tr>
              <a:tr h="629346"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XGB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Under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0.68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0.74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0.68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47687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85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nvestigated </a:t>
            </a:r>
            <a:r>
              <a:rPr lang="en-US" dirty="0"/>
              <a:t>the feature importance of XGB </a:t>
            </a:r>
            <a:r>
              <a:rPr lang="en-US" dirty="0" smtClean="0"/>
              <a:t>model</a:t>
            </a:r>
          </a:p>
          <a:p>
            <a:r>
              <a:rPr lang="en-US" dirty="0"/>
              <a:t>I</a:t>
            </a:r>
            <a:r>
              <a:rPr lang="en-US" dirty="0" smtClean="0"/>
              <a:t>dentified </a:t>
            </a:r>
            <a:r>
              <a:rPr lang="en-US" dirty="0"/>
              <a:t>the top 5 </a:t>
            </a:r>
            <a:r>
              <a:rPr lang="en-US" dirty="0" smtClean="0"/>
              <a:t>factors: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atients</a:t>
            </a:r>
            <a:r>
              <a:rPr lang="en-US" dirty="0"/>
              <a:t>’ previous no-show </a:t>
            </a:r>
            <a:r>
              <a:rPr lang="en-US" dirty="0" smtClean="0"/>
              <a:t>encounters</a:t>
            </a:r>
          </a:p>
          <a:p>
            <a:pPr lvl="1"/>
            <a:r>
              <a:rPr lang="en-US" dirty="0" smtClean="0"/>
              <a:t>Race</a:t>
            </a:r>
          </a:p>
          <a:p>
            <a:pPr lvl="1"/>
            <a:r>
              <a:rPr lang="en-US" dirty="0" smtClean="0"/>
              <a:t>Boroughs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roviders</a:t>
            </a:r>
            <a:r>
              <a:rPr lang="en-US" dirty="0"/>
              <a:t>’ type </a:t>
            </a:r>
            <a:endParaRPr lang="en-US" dirty="0" smtClean="0"/>
          </a:p>
          <a:p>
            <a:pPr lvl="1"/>
            <a:r>
              <a:rPr lang="en-US" dirty="0" smtClean="0"/>
              <a:t>Providers’ specialty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51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942165"/>
              </p:ext>
            </p:extLst>
          </p:nvPr>
        </p:nvGraphicFramePr>
        <p:xfrm>
          <a:off x="784744" y="788780"/>
          <a:ext cx="7966225" cy="5472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2932">
                  <a:extLst>
                    <a:ext uri="{9D8B030D-6E8A-4147-A177-3AD203B41FA5}">
                      <a16:colId xmlns:a16="http://schemas.microsoft.com/office/drawing/2014/main" val="753052679"/>
                    </a:ext>
                  </a:extLst>
                </a:gridCol>
                <a:gridCol w="1007393">
                  <a:extLst>
                    <a:ext uri="{9D8B030D-6E8A-4147-A177-3AD203B41FA5}">
                      <a16:colId xmlns:a16="http://schemas.microsoft.com/office/drawing/2014/main" val="2738947833"/>
                    </a:ext>
                  </a:extLst>
                </a:gridCol>
                <a:gridCol w="1339930">
                  <a:extLst>
                    <a:ext uri="{9D8B030D-6E8A-4147-A177-3AD203B41FA5}">
                      <a16:colId xmlns:a16="http://schemas.microsoft.com/office/drawing/2014/main" val="1691031049"/>
                    </a:ext>
                  </a:extLst>
                </a:gridCol>
                <a:gridCol w="464574">
                  <a:extLst>
                    <a:ext uri="{9D8B030D-6E8A-4147-A177-3AD203B41FA5}">
                      <a16:colId xmlns:a16="http://schemas.microsoft.com/office/drawing/2014/main" val="2141328720"/>
                    </a:ext>
                  </a:extLst>
                </a:gridCol>
                <a:gridCol w="1154100">
                  <a:extLst>
                    <a:ext uri="{9D8B030D-6E8A-4147-A177-3AD203B41FA5}">
                      <a16:colId xmlns:a16="http://schemas.microsoft.com/office/drawing/2014/main" val="1592519182"/>
                    </a:ext>
                  </a:extLst>
                </a:gridCol>
                <a:gridCol w="1457296">
                  <a:extLst>
                    <a:ext uri="{9D8B030D-6E8A-4147-A177-3AD203B41FA5}">
                      <a16:colId xmlns:a16="http://schemas.microsoft.com/office/drawing/2014/main" val="4000692881"/>
                    </a:ext>
                  </a:extLst>
                </a:gridCol>
              </a:tblGrid>
              <a:tr h="333742"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indent="2266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 Show Encounters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indent="2266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Present Encounters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380770"/>
                  </a:ext>
                </a:extLst>
              </a:tr>
              <a:tr h="333742"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count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percent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count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percent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11014615"/>
                  </a:ext>
                </a:extLst>
              </a:tr>
              <a:tr h="212336"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Previous no show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49997973"/>
                  </a:ext>
                </a:extLst>
              </a:tr>
              <a:tr h="333742"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0 times</a:t>
                      </a:r>
                      <a:endParaRPr lang="en-US" sz="1800" b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4171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81.40%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245999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97.60%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93300287"/>
                  </a:ext>
                </a:extLst>
              </a:tr>
              <a:tr h="212336"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1-2 times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605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11.80%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5142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2.00%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70285412"/>
                  </a:ext>
                </a:extLst>
              </a:tr>
              <a:tr h="212336"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3 or more times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348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6.80%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1028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0.40%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38326847"/>
                  </a:ext>
                </a:extLst>
              </a:tr>
              <a:tr h="212336"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Race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06325125"/>
                  </a:ext>
                </a:extLst>
              </a:tr>
              <a:tr h="333742"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Asian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269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5.20%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15126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6.00%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2943715"/>
                  </a:ext>
                </a:extLst>
              </a:tr>
              <a:tr h="333742"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Black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1077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21.00%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31392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12.40%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97273628"/>
                  </a:ext>
                </a:extLst>
              </a:tr>
              <a:tr h="333742"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Others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2253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44.00%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87517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34.70%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2554263"/>
                  </a:ext>
                </a:extLst>
              </a:tr>
              <a:tr h="333742"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White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1525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29.80%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118134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46.80%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0366787"/>
                  </a:ext>
                </a:extLst>
              </a:tr>
              <a:tr h="212336"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Borough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07130990"/>
                  </a:ext>
                </a:extLst>
              </a:tr>
              <a:tr h="333742"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Bronx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658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12.80%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18916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7.50%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344141"/>
                  </a:ext>
                </a:extLst>
              </a:tr>
              <a:tr h="333742"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Brooklyn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757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14.80%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42537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16.90%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71338246"/>
                  </a:ext>
                </a:extLst>
              </a:tr>
              <a:tr h="333742"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Manhattan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2155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42.10%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87279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34.60%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54051771"/>
                  </a:ext>
                </a:extLst>
              </a:tr>
              <a:tr h="333742"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Others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923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18.00%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75508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29.90%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98272254"/>
                  </a:ext>
                </a:extLst>
              </a:tr>
              <a:tr h="333742"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Queens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631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12.30%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27929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11.10%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96981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4744" y="336884"/>
            <a:ext cx="8062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Table 2. </a:t>
            </a:r>
            <a:r>
              <a:rPr lang="en-US" dirty="0"/>
              <a:t>Top features affecting patients’ no-show rate based on patients’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13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95806"/>
              </p:ext>
            </p:extLst>
          </p:nvPr>
        </p:nvGraphicFramePr>
        <p:xfrm>
          <a:off x="874295" y="705852"/>
          <a:ext cx="8718885" cy="5268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2949">
                  <a:extLst>
                    <a:ext uri="{9D8B030D-6E8A-4147-A177-3AD203B41FA5}">
                      <a16:colId xmlns:a16="http://schemas.microsoft.com/office/drawing/2014/main" val="2136797467"/>
                    </a:ext>
                  </a:extLst>
                </a:gridCol>
                <a:gridCol w="1216342">
                  <a:extLst>
                    <a:ext uri="{9D8B030D-6E8A-4147-A177-3AD203B41FA5}">
                      <a16:colId xmlns:a16="http://schemas.microsoft.com/office/drawing/2014/main" val="1805038829"/>
                    </a:ext>
                  </a:extLst>
                </a:gridCol>
                <a:gridCol w="1423490">
                  <a:extLst>
                    <a:ext uri="{9D8B030D-6E8A-4147-A177-3AD203B41FA5}">
                      <a16:colId xmlns:a16="http://schemas.microsoft.com/office/drawing/2014/main" val="130743528"/>
                    </a:ext>
                  </a:extLst>
                </a:gridCol>
                <a:gridCol w="496629">
                  <a:extLst>
                    <a:ext uri="{9D8B030D-6E8A-4147-A177-3AD203B41FA5}">
                      <a16:colId xmlns:a16="http://schemas.microsoft.com/office/drawing/2014/main" val="2998722166"/>
                    </a:ext>
                  </a:extLst>
                </a:gridCol>
                <a:gridCol w="1128701">
                  <a:extLst>
                    <a:ext uri="{9D8B030D-6E8A-4147-A177-3AD203B41FA5}">
                      <a16:colId xmlns:a16="http://schemas.microsoft.com/office/drawing/2014/main" val="3246056714"/>
                    </a:ext>
                  </a:extLst>
                </a:gridCol>
                <a:gridCol w="1760774">
                  <a:extLst>
                    <a:ext uri="{9D8B030D-6E8A-4147-A177-3AD203B41FA5}">
                      <a16:colId xmlns:a16="http://schemas.microsoft.com/office/drawing/2014/main" val="3975008263"/>
                    </a:ext>
                  </a:extLst>
                </a:gridCol>
              </a:tblGrid>
              <a:tr h="347643"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indent="22669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 Show Encounters</a:t>
                      </a:r>
                    </a:p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669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indent="22669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Present Encounters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427696"/>
                  </a:ext>
                </a:extLst>
              </a:tr>
              <a:tr h="347643"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count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percent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count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percent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28165331"/>
                  </a:ext>
                </a:extLst>
              </a:tr>
              <a:tr h="230857"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Provider Type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4901290"/>
                  </a:ext>
                </a:extLst>
              </a:tr>
              <a:tr h="347643"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Nutritionist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3.20%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1817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0.70%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86393596"/>
                  </a:ext>
                </a:extLst>
              </a:tr>
              <a:tr h="347643"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Physician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3382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66.00%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206488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81.90%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43156527"/>
                  </a:ext>
                </a:extLst>
              </a:tr>
              <a:tr h="347643"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Psychologist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3.10%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4171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1.70%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20929000"/>
                  </a:ext>
                </a:extLst>
              </a:tr>
              <a:tr h="347643"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Social Worker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707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13.80%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8600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3.40%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59577435"/>
                  </a:ext>
                </a:extLst>
              </a:tr>
              <a:tr h="230857"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Provider Specialty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61291616"/>
                  </a:ext>
                </a:extLst>
              </a:tr>
              <a:tr h="347643"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Cardiology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1.60%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10479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4.20%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15867085"/>
                  </a:ext>
                </a:extLst>
              </a:tr>
              <a:tr h="347643"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Dermatology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2.10%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10912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4.30%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98457726"/>
                  </a:ext>
                </a:extLst>
              </a:tr>
              <a:tr h="347643"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Endocrinology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2.70%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16455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6.50%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63460800"/>
                  </a:ext>
                </a:extLst>
              </a:tr>
              <a:tr h="347643"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Nutrition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3.20%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1223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0.50%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08030748"/>
                  </a:ext>
                </a:extLst>
              </a:tr>
              <a:tr h="347643"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Pediatric care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2.80%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13091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5.20%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75936232"/>
                  </a:ext>
                </a:extLst>
              </a:tr>
              <a:tr h="347643"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Adult Psychiatry 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472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9.20%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6475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2.60%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20241897"/>
                  </a:ext>
                </a:extLst>
              </a:tr>
              <a:tr h="347643"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Children Psychiatry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319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6.20%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2383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0.90%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1015539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74294" y="264695"/>
            <a:ext cx="8718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Table </a:t>
            </a:r>
            <a:r>
              <a:rPr lang="en-US" b="1" dirty="0" smtClean="0"/>
              <a:t>3.</a:t>
            </a:r>
            <a:r>
              <a:rPr lang="en-US" dirty="0" smtClean="0"/>
              <a:t> </a:t>
            </a:r>
            <a:r>
              <a:rPr lang="en-US" dirty="0"/>
              <a:t>Top features affecting patients’ no-show rate based on providers’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82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97280" y="1845734"/>
            <a:ext cx="9338109" cy="4023360"/>
          </a:xfrm>
        </p:spPr>
        <p:txBody>
          <a:bodyPr/>
          <a:lstStyle/>
          <a:p>
            <a:r>
              <a:rPr lang="en-US" dirty="0"/>
              <a:t>XGB was the best model, it had the highest AUC </a:t>
            </a:r>
            <a:r>
              <a:rPr lang="en-US" dirty="0" smtClean="0"/>
              <a:t>score</a:t>
            </a:r>
          </a:p>
          <a:p>
            <a:r>
              <a:rPr lang="en-US" dirty="0" smtClean="0"/>
              <a:t>XGB </a:t>
            </a:r>
            <a:r>
              <a:rPr lang="en-US" dirty="0"/>
              <a:t>model could provide feature importance that allowed us to analyze factors that are associated with no-show </a:t>
            </a:r>
            <a:r>
              <a:rPr lang="en-US" dirty="0" smtClean="0"/>
              <a:t>encounters</a:t>
            </a:r>
          </a:p>
          <a:p>
            <a:r>
              <a:rPr lang="en-US" dirty="0"/>
              <a:t>Patients with previous no-show encounters, non-White or non-Asian patients </a:t>
            </a:r>
            <a:r>
              <a:rPr lang="en-US" dirty="0" smtClean="0"/>
              <a:t>were important </a:t>
            </a:r>
            <a:r>
              <a:rPr lang="en-US" dirty="0"/>
              <a:t>factors for no-show </a:t>
            </a:r>
            <a:r>
              <a:rPr lang="en-US" dirty="0" smtClean="0"/>
              <a:t>visits</a:t>
            </a:r>
          </a:p>
          <a:p>
            <a:r>
              <a:rPr lang="en-US" dirty="0" smtClean="0"/>
              <a:t>Patients’ location (Borough) was an import factor</a:t>
            </a:r>
          </a:p>
          <a:p>
            <a:pPr lvl="1"/>
            <a:r>
              <a:rPr lang="en-US" dirty="0" smtClean="0"/>
              <a:t>Patients do not need to travel to hospital or clinics</a:t>
            </a:r>
          </a:p>
          <a:p>
            <a:pPr lvl="1"/>
            <a:r>
              <a:rPr lang="en-US" dirty="0" smtClean="0"/>
              <a:t>Related to patients’ socioeconomic factors </a:t>
            </a:r>
          </a:p>
          <a:p>
            <a:r>
              <a:rPr lang="en-US" dirty="0" smtClean="0"/>
              <a:t>In future studies:</a:t>
            </a:r>
          </a:p>
          <a:p>
            <a:pPr lvl="1"/>
            <a:r>
              <a:rPr lang="en-US" dirty="0" smtClean="0"/>
              <a:t>Explore more machine learning and sampling methods to increase the prediction accuracy</a:t>
            </a:r>
          </a:p>
          <a:p>
            <a:pPr lvl="1"/>
            <a:r>
              <a:rPr lang="en-US" dirty="0" smtClean="0"/>
              <a:t>Map Zip code into income level, education level and other socioeconomic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42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8985183" cy="4023360"/>
          </a:xfrm>
        </p:spPr>
        <p:txBody>
          <a:bodyPr/>
          <a:lstStyle/>
          <a:p>
            <a:r>
              <a:rPr lang="en-US" dirty="0"/>
              <a:t>XGB with under sampling was the best machine learning model to identify no-show patients using telemedicine </a:t>
            </a:r>
            <a:r>
              <a:rPr lang="en-US" dirty="0" smtClean="0"/>
              <a:t>service</a:t>
            </a:r>
          </a:p>
          <a:p>
            <a:r>
              <a:rPr lang="en-US" dirty="0" smtClean="0"/>
              <a:t>Patients</a:t>
            </a:r>
            <a:r>
              <a:rPr lang="en-US" dirty="0"/>
              <a:t>’ previous no-show encounters, </a:t>
            </a:r>
            <a:r>
              <a:rPr lang="en-US" dirty="0" smtClean="0"/>
              <a:t>race and location (boroughs), </a:t>
            </a:r>
            <a:r>
              <a:rPr lang="en-US" dirty="0"/>
              <a:t>providers’ type and specialty were the 5 factors that were highly correlated to </a:t>
            </a:r>
            <a:r>
              <a:rPr lang="en-US" dirty="0" smtClean="0"/>
              <a:t>no-show encounters</a:t>
            </a:r>
          </a:p>
          <a:p>
            <a:r>
              <a:rPr lang="en-US" dirty="0" smtClean="0"/>
              <a:t>Physicians with </a:t>
            </a:r>
            <a:r>
              <a:rPr lang="en-US" dirty="0" err="1" smtClean="0"/>
              <a:t>specialities</a:t>
            </a:r>
            <a:r>
              <a:rPr lang="en-US" dirty="0" smtClean="0"/>
              <a:t> </a:t>
            </a:r>
            <a:r>
              <a:rPr lang="en-US" dirty="0"/>
              <a:t>in psychiatry and nutrition, and social workers were more susceptible to higher patient no-show </a:t>
            </a:r>
            <a:r>
              <a:rPr lang="en-US" dirty="0" smtClean="0"/>
              <a:t>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002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Contact Information:</a:t>
            </a:r>
          </a:p>
          <a:p>
            <a:r>
              <a:rPr lang="en-US" dirty="0"/>
              <a:t>Wanting Cui</a:t>
            </a:r>
          </a:p>
          <a:p>
            <a:r>
              <a:rPr lang="en-US" dirty="0"/>
              <a:t>Email: wanting.cui@mssm.edu</a:t>
            </a:r>
          </a:p>
        </p:txBody>
      </p:sp>
    </p:spTree>
    <p:extLst>
      <p:ext uri="{BB962C8B-B14F-4D97-AF65-F5344CB8AC3E}">
        <p14:creationId xmlns:p14="http://schemas.microsoft.com/office/powerpoint/2010/main" val="15962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No-show visits</a:t>
            </a:r>
          </a:p>
          <a:p>
            <a:pPr lvl="1"/>
            <a:r>
              <a:rPr lang="en-US" dirty="0" smtClean="0"/>
              <a:t>Patients making an </a:t>
            </a:r>
            <a:r>
              <a:rPr lang="en-US" dirty="0"/>
              <a:t>appointment with the healthcare centers, but failing to attend their appointments without previous notice</a:t>
            </a:r>
            <a:r>
              <a:rPr lang="en-US" dirty="0" smtClean="0"/>
              <a:t>.</a:t>
            </a:r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common and important problem for hospitals not only in the United States but several countries around the world </a:t>
            </a:r>
            <a:endParaRPr lang="en-US" dirty="0" smtClean="0"/>
          </a:p>
          <a:p>
            <a:r>
              <a:rPr lang="en-US" dirty="0"/>
              <a:t>It could cost a major hospital over 15 million dollars annually </a:t>
            </a:r>
            <a:endParaRPr lang="en-US" dirty="0" smtClean="0"/>
          </a:p>
          <a:p>
            <a:r>
              <a:rPr lang="en-US" dirty="0" smtClean="0"/>
              <a:t>Methods to prevent no-show visit</a:t>
            </a:r>
          </a:p>
          <a:p>
            <a:pPr lvl="1"/>
            <a:r>
              <a:rPr lang="en-US" dirty="0" smtClean="0"/>
              <a:t>Reminder system</a:t>
            </a:r>
          </a:p>
          <a:p>
            <a:pPr lvl="1"/>
            <a:r>
              <a:rPr lang="en-US" dirty="0" smtClean="0"/>
              <a:t>Imposing penalization</a:t>
            </a:r>
          </a:p>
          <a:p>
            <a:r>
              <a:rPr lang="en-US" dirty="0" smtClean="0"/>
              <a:t>The </a:t>
            </a:r>
            <a:r>
              <a:rPr lang="en-US" dirty="0"/>
              <a:t>average no-show rate for a healthcare center was 3% to 18%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09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Building predictive models to identify potential no-show patients</a:t>
            </a:r>
          </a:p>
          <a:p>
            <a:r>
              <a:rPr lang="en-US" dirty="0" smtClean="0"/>
              <a:t>Current models [1]: </a:t>
            </a:r>
          </a:p>
          <a:p>
            <a:pPr lvl="1"/>
            <a:r>
              <a:rPr lang="en-US" dirty="0" smtClean="0"/>
              <a:t>Regression Models: Logistic regression, multiple linear regression</a:t>
            </a:r>
          </a:p>
          <a:p>
            <a:pPr lvl="1"/>
            <a:r>
              <a:rPr lang="en-US" dirty="0" smtClean="0"/>
              <a:t>Train Based Models: Decision trees</a:t>
            </a:r>
          </a:p>
          <a:p>
            <a:pPr lvl="1"/>
            <a:r>
              <a:rPr lang="en-US" dirty="0" smtClean="0"/>
              <a:t>Neural Network, Marko Based Models, Bayesian Models</a:t>
            </a:r>
          </a:p>
          <a:p>
            <a:r>
              <a:rPr lang="en-US" dirty="0" smtClean="0"/>
              <a:t>All studies are in-person visits</a:t>
            </a:r>
          </a:p>
          <a:p>
            <a:r>
              <a:rPr lang="en-US" dirty="0" smtClean="0"/>
              <a:t>Telemedicine visits are different:</a:t>
            </a:r>
          </a:p>
          <a:p>
            <a:pPr lvl="1"/>
            <a:r>
              <a:rPr lang="en-US" dirty="0" smtClean="0"/>
              <a:t>Less transportation constraint</a:t>
            </a:r>
          </a:p>
          <a:p>
            <a:pPr lvl="1"/>
            <a:r>
              <a:rPr lang="en-US" dirty="0" smtClean="0"/>
              <a:t>Higher requirements for technology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[1]  Carreras-</a:t>
            </a:r>
            <a:r>
              <a:rPr lang="en-US" dirty="0" err="1" smtClean="0"/>
              <a:t>García</a:t>
            </a:r>
            <a:r>
              <a:rPr lang="en-US" dirty="0" smtClean="0"/>
              <a:t> </a:t>
            </a:r>
            <a:r>
              <a:rPr lang="en-US" dirty="0"/>
              <a:t>D, Delgado-Gómez D, </a:t>
            </a:r>
            <a:r>
              <a:rPr lang="en-US" dirty="0" err="1"/>
              <a:t>Llorente-Fernández</a:t>
            </a:r>
            <a:r>
              <a:rPr lang="en-US" dirty="0"/>
              <a:t> F, </a:t>
            </a:r>
            <a:r>
              <a:rPr lang="en-US" dirty="0" err="1"/>
              <a:t>Arribas</a:t>
            </a:r>
            <a:r>
              <a:rPr lang="en-US" dirty="0"/>
              <a:t>-Gil A. Patient no-show prediction: A systematic literature review. Entropy. 2020 Jun;22(6):675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596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8621255" cy="4023360"/>
          </a:xfrm>
        </p:spPr>
        <p:txBody>
          <a:bodyPr/>
          <a:lstStyle/>
          <a:p>
            <a:r>
              <a:rPr lang="en-US" dirty="0" smtClean="0"/>
              <a:t>Build </a:t>
            </a:r>
            <a:r>
              <a:rPr lang="en-US" dirty="0"/>
              <a:t>machine learning models to identify potential no-show patients in telemedicine </a:t>
            </a:r>
            <a:r>
              <a:rPr lang="en-US" dirty="0" smtClean="0"/>
              <a:t>visits</a:t>
            </a:r>
          </a:p>
          <a:p>
            <a:r>
              <a:rPr lang="en-US" dirty="0"/>
              <a:t>I</a:t>
            </a:r>
            <a:r>
              <a:rPr lang="en-US" dirty="0" smtClean="0"/>
              <a:t>dentify </a:t>
            </a:r>
            <a:r>
              <a:rPr lang="en-US" dirty="0"/>
              <a:t>significant factors that affect no-show visits</a:t>
            </a:r>
          </a:p>
        </p:txBody>
      </p:sp>
    </p:spTree>
    <p:extLst>
      <p:ext uri="{BB962C8B-B14F-4D97-AF65-F5344CB8AC3E}">
        <p14:creationId xmlns:p14="http://schemas.microsoft.com/office/powerpoint/2010/main" val="3610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Dataset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xtracted </a:t>
            </a:r>
            <a:r>
              <a:rPr lang="en-US" dirty="0"/>
              <a:t>from the electronic health record (EHR) at Mount </a:t>
            </a:r>
            <a:r>
              <a:rPr lang="en-US" dirty="0" smtClean="0"/>
              <a:t>Sinai Health</a:t>
            </a:r>
          </a:p>
          <a:p>
            <a:pPr lvl="1"/>
            <a:r>
              <a:rPr lang="en-US" dirty="0" smtClean="0"/>
              <a:t>Date: March 2020 to December 2020</a:t>
            </a:r>
          </a:p>
          <a:p>
            <a:pPr lvl="1"/>
            <a:r>
              <a:rPr lang="en-US" dirty="0" smtClean="0"/>
              <a:t>Telemedicine visits: </a:t>
            </a:r>
          </a:p>
          <a:p>
            <a:pPr lvl="2"/>
            <a:r>
              <a:rPr lang="en-US" sz="1600" dirty="0" smtClean="0"/>
              <a:t>Video visits</a:t>
            </a:r>
          </a:p>
          <a:p>
            <a:pPr lvl="2"/>
            <a:r>
              <a:rPr lang="en-US" sz="1600" dirty="0" smtClean="0"/>
              <a:t>Telehealth </a:t>
            </a:r>
          </a:p>
          <a:p>
            <a:pPr lvl="2"/>
            <a:r>
              <a:rPr lang="en-US" sz="1600" dirty="0" smtClean="0"/>
              <a:t>Telephone visits</a:t>
            </a:r>
          </a:p>
          <a:p>
            <a:pPr lvl="2"/>
            <a:r>
              <a:rPr lang="en-US" sz="1600" dirty="0" smtClean="0"/>
              <a:t>Telemedicine visits</a:t>
            </a:r>
          </a:p>
          <a:p>
            <a:pPr lvl="2"/>
            <a:r>
              <a:rPr lang="en-US" sz="1600" dirty="0" smtClean="0"/>
              <a:t>Non-face to face visits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0168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dataset was separated </a:t>
            </a:r>
            <a:r>
              <a:rPr lang="en-US" dirty="0"/>
              <a:t>into two </a:t>
            </a:r>
            <a:r>
              <a:rPr lang="en-US" dirty="0" smtClean="0"/>
              <a:t>groups:</a:t>
            </a:r>
          </a:p>
          <a:p>
            <a:pPr lvl="1"/>
            <a:r>
              <a:rPr lang="en-US" dirty="0" smtClean="0"/>
              <a:t>Patients </a:t>
            </a:r>
            <a:r>
              <a:rPr lang="en-US" dirty="0"/>
              <a:t>that didn’t show up for the </a:t>
            </a:r>
            <a:r>
              <a:rPr lang="en-US" dirty="0" smtClean="0"/>
              <a:t>visit</a:t>
            </a:r>
          </a:p>
          <a:p>
            <a:pPr lvl="1"/>
            <a:r>
              <a:rPr lang="en-US" dirty="0" smtClean="0"/>
              <a:t>Patients presented at the visit</a:t>
            </a:r>
          </a:p>
          <a:p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identified 10 factors that could be obtained prior to their </a:t>
            </a:r>
            <a:r>
              <a:rPr lang="en-US" dirty="0" smtClean="0"/>
              <a:t>arrivals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isit type</a:t>
            </a:r>
          </a:p>
          <a:p>
            <a:pPr lvl="1"/>
            <a:r>
              <a:rPr lang="en-US" dirty="0" smtClean="0"/>
              <a:t>Age</a:t>
            </a:r>
            <a:r>
              <a:rPr lang="en-US" dirty="0"/>
              <a:t>, </a:t>
            </a:r>
            <a:r>
              <a:rPr lang="en-US" dirty="0" smtClean="0"/>
              <a:t>Sex</a:t>
            </a:r>
            <a:r>
              <a:rPr lang="en-US" dirty="0"/>
              <a:t>, </a:t>
            </a:r>
            <a:r>
              <a:rPr lang="en-US" dirty="0" smtClean="0"/>
              <a:t>Race</a:t>
            </a:r>
          </a:p>
          <a:p>
            <a:pPr lvl="1"/>
            <a:r>
              <a:rPr lang="en-US" dirty="0" smtClean="0"/>
              <a:t>5 New </a:t>
            </a:r>
            <a:r>
              <a:rPr lang="en-US" dirty="0"/>
              <a:t>York City </a:t>
            </a:r>
            <a:r>
              <a:rPr lang="en-US" dirty="0" smtClean="0"/>
              <a:t>Boroughs</a:t>
            </a:r>
          </a:p>
          <a:p>
            <a:pPr lvl="1"/>
            <a:r>
              <a:rPr lang="en-US" dirty="0" smtClean="0"/>
              <a:t>Health </a:t>
            </a:r>
            <a:r>
              <a:rPr lang="en-US" dirty="0"/>
              <a:t>providers’ primary specialty, providers’ </a:t>
            </a:r>
            <a:r>
              <a:rPr lang="en-US" dirty="0" smtClean="0"/>
              <a:t>type</a:t>
            </a:r>
          </a:p>
          <a:p>
            <a:pPr lvl="1"/>
            <a:r>
              <a:rPr lang="en-US" dirty="0" smtClean="0"/>
              <a:t>Day </a:t>
            </a:r>
            <a:r>
              <a:rPr lang="en-US" dirty="0"/>
              <a:t>of the </a:t>
            </a:r>
            <a:r>
              <a:rPr lang="en-US" dirty="0" smtClean="0"/>
              <a:t>week</a:t>
            </a:r>
          </a:p>
          <a:p>
            <a:pPr lvl="1"/>
            <a:r>
              <a:rPr lang="en-US" dirty="0" smtClean="0"/>
              <a:t>Number </a:t>
            </a:r>
            <a:r>
              <a:rPr lang="en-US" dirty="0"/>
              <a:t>of previous telemedicine visits and number of previous no-show </a:t>
            </a:r>
            <a:r>
              <a:rPr lang="en-US" dirty="0" smtClean="0"/>
              <a:t>encounters</a:t>
            </a:r>
          </a:p>
          <a:p>
            <a:r>
              <a:rPr lang="en-US" dirty="0" smtClean="0"/>
              <a:t>Since </a:t>
            </a:r>
            <a:r>
              <a:rPr lang="en-US" dirty="0"/>
              <a:t>each patient could have multiple encounters, we treated each encounter independently</a:t>
            </a:r>
          </a:p>
        </p:txBody>
      </p:sp>
    </p:spTree>
    <p:extLst>
      <p:ext uri="{BB962C8B-B14F-4D97-AF65-F5344CB8AC3E}">
        <p14:creationId xmlns:p14="http://schemas.microsoft.com/office/powerpoint/2010/main" val="257202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Predictive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Dataset characteristics:</a:t>
            </a:r>
          </a:p>
          <a:p>
            <a:pPr lvl="1"/>
            <a:r>
              <a:rPr lang="en-US" dirty="0"/>
              <a:t>There </a:t>
            </a:r>
            <a:r>
              <a:rPr lang="en-US" dirty="0" smtClean="0"/>
              <a:t>were over 257,000 </a:t>
            </a:r>
            <a:r>
              <a:rPr lang="en-US" dirty="0"/>
              <a:t>telemedicine </a:t>
            </a:r>
            <a:r>
              <a:rPr lang="en-US" dirty="0" smtClean="0"/>
              <a:t>sessions</a:t>
            </a:r>
          </a:p>
          <a:p>
            <a:pPr lvl="1"/>
            <a:r>
              <a:rPr lang="en-US" dirty="0" smtClean="0"/>
              <a:t>Around 5,000 </a:t>
            </a:r>
            <a:r>
              <a:rPr lang="en-US" dirty="0"/>
              <a:t>of telemedicine session were no-show </a:t>
            </a:r>
            <a:r>
              <a:rPr lang="en-US" dirty="0" smtClean="0"/>
              <a:t>encounters (2</a:t>
            </a:r>
            <a:r>
              <a:rPr lang="en-US" dirty="0" smtClean="0"/>
              <a:t>%)</a:t>
            </a:r>
          </a:p>
          <a:p>
            <a:pPr lvl="1"/>
            <a:r>
              <a:rPr lang="en-US" dirty="0" smtClean="0"/>
              <a:t>Imbalanced dataset</a:t>
            </a:r>
          </a:p>
          <a:p>
            <a:r>
              <a:rPr lang="en-US" dirty="0"/>
              <a:t>In our previous </a:t>
            </a:r>
            <a:r>
              <a:rPr lang="en-US" dirty="0" smtClean="0"/>
              <a:t>study, </a:t>
            </a:r>
            <a:r>
              <a:rPr lang="en-US" dirty="0"/>
              <a:t>we explored the effectiveness of logistic regression and tree based models on imbalanced medical data </a:t>
            </a:r>
            <a:r>
              <a:rPr lang="en-US" dirty="0" smtClean="0"/>
              <a:t>prediction [1]</a:t>
            </a:r>
          </a:p>
          <a:p>
            <a:r>
              <a:rPr lang="en-US" dirty="0" smtClean="0"/>
              <a:t>Tree </a:t>
            </a:r>
            <a:r>
              <a:rPr lang="en-US" dirty="0"/>
              <a:t>based model with sampling achieved the best result </a:t>
            </a:r>
            <a:endParaRPr lang="en-US" dirty="0" smtClean="0"/>
          </a:p>
          <a:p>
            <a:endParaRPr lang="en-US" dirty="0"/>
          </a:p>
          <a:p>
            <a:r>
              <a:rPr lang="en-US" sz="1400" dirty="0" smtClean="0"/>
              <a:t>[1</a:t>
            </a:r>
            <a:r>
              <a:rPr lang="en-US" sz="1400" dirty="0"/>
              <a:t>] </a:t>
            </a:r>
            <a:r>
              <a:rPr lang="en-US" sz="1400" dirty="0" smtClean="0"/>
              <a:t>Cui </a:t>
            </a:r>
            <a:r>
              <a:rPr lang="en-US" sz="1400" dirty="0"/>
              <a:t>W, Bachi K, Hurd Y, Finkelstein J. Using Big Data to Predict Outcomes of Opioid Treatment Programs. Stud Health </a:t>
            </a:r>
            <a:r>
              <a:rPr lang="en-US" sz="1400" dirty="0" err="1"/>
              <a:t>Technol</a:t>
            </a:r>
            <a:r>
              <a:rPr lang="en-US" sz="1400" dirty="0"/>
              <a:t> Inform. 2020 </a:t>
            </a:r>
            <a:r>
              <a:rPr lang="en-US" sz="1400" dirty="0" smtClean="0"/>
              <a:t>Jun;272:366-369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1109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Predictive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Machine learning models:</a:t>
            </a:r>
          </a:p>
          <a:p>
            <a:pPr lvl="1"/>
            <a:r>
              <a:rPr lang="en-US" dirty="0" smtClean="0"/>
              <a:t>Support vector machine (SVM)</a:t>
            </a:r>
          </a:p>
          <a:p>
            <a:pPr lvl="1"/>
            <a:r>
              <a:rPr lang="en-US" dirty="0" smtClean="0"/>
              <a:t>Random Forest (RF)</a:t>
            </a:r>
          </a:p>
          <a:p>
            <a:pPr lvl="1"/>
            <a:r>
              <a:rPr lang="en-US" dirty="0" smtClean="0"/>
              <a:t>Extreme gradient boosting (XGB)</a:t>
            </a:r>
          </a:p>
          <a:p>
            <a:r>
              <a:rPr lang="en-US" dirty="0" smtClean="0"/>
              <a:t>Sampling on the training set:</a:t>
            </a:r>
          </a:p>
          <a:p>
            <a:pPr lvl="1"/>
            <a:r>
              <a:rPr lang="en-US" dirty="0" smtClean="0"/>
              <a:t>Radom up sampling</a:t>
            </a:r>
          </a:p>
          <a:p>
            <a:pPr lvl="1"/>
            <a:r>
              <a:rPr lang="en-US" dirty="0" smtClean="0"/>
              <a:t>Random under sampling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ynthetic </a:t>
            </a:r>
            <a:r>
              <a:rPr lang="en-US" dirty="0"/>
              <a:t>minority oversampling technique (SMOTE</a:t>
            </a:r>
            <a:r>
              <a:rPr lang="en-US" dirty="0" smtClean="0"/>
              <a:t>)</a:t>
            </a:r>
          </a:p>
          <a:p>
            <a:r>
              <a:rPr lang="en-US" dirty="0" smtClean="0"/>
              <a:t>Parameter tuning, cross validation</a:t>
            </a:r>
          </a:p>
          <a:p>
            <a:r>
              <a:rPr lang="en-US" dirty="0" smtClean="0"/>
              <a:t>Evaluation metrics: </a:t>
            </a:r>
            <a:r>
              <a:rPr lang="en-US" dirty="0"/>
              <a:t>Area under the ROC curve (AUC)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902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were 257,293 telemedicine sessions between March 2020 and December 2020</a:t>
            </a:r>
            <a:endParaRPr lang="en-US" dirty="0" smtClean="0"/>
          </a:p>
          <a:p>
            <a:r>
              <a:rPr lang="en-US" dirty="0"/>
              <a:t>5,124 of telemedicine session were </a:t>
            </a:r>
            <a:r>
              <a:rPr lang="en-US" dirty="0" smtClean="0"/>
              <a:t>no-show encounters (2%)</a:t>
            </a:r>
          </a:p>
          <a:p>
            <a:r>
              <a:rPr lang="en-US" dirty="0"/>
              <a:t>There were 152,164 unique patients in the dataset </a:t>
            </a:r>
            <a:endParaRPr lang="en-US" dirty="0" smtClean="0"/>
          </a:p>
          <a:p>
            <a:r>
              <a:rPr lang="en-US" dirty="0"/>
              <a:t>4,150 patients had at least one no-show encounter during this time </a:t>
            </a:r>
            <a:r>
              <a:rPr lang="en-US" dirty="0" smtClean="0"/>
              <a:t>period (2.7%)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3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Unsupervised Machine Learning COVID19 - 2</Template>
  <TotalTime>3137</TotalTime>
  <Words>1519</Words>
  <Application>Microsoft Office PowerPoint</Application>
  <PresentationFormat>Widescreen</PresentationFormat>
  <Paragraphs>360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Calibri Light</vt:lpstr>
      <vt:lpstr>MS Mincho</vt:lpstr>
      <vt:lpstr>Times New Roman</vt:lpstr>
      <vt:lpstr>Retrospect</vt:lpstr>
      <vt:lpstr>Using Machine Learning to Identify  No-Show Telemedicine Encounters in a New York City Hospital </vt:lpstr>
      <vt:lpstr>Introduction</vt:lpstr>
      <vt:lpstr>Introduction</vt:lpstr>
      <vt:lpstr>Objective</vt:lpstr>
      <vt:lpstr>Method</vt:lpstr>
      <vt:lpstr>Method</vt:lpstr>
      <vt:lpstr>Predictive Models</vt:lpstr>
      <vt:lpstr>Predictive Models</vt:lpstr>
      <vt:lpstr>Results</vt:lpstr>
      <vt:lpstr>Results</vt:lpstr>
      <vt:lpstr>Results</vt:lpstr>
      <vt:lpstr>PowerPoint Presentation</vt:lpstr>
      <vt:lpstr>PowerPoint Presentation</vt:lpstr>
      <vt:lpstr>Discussion</vt:lpstr>
      <vt:lpstr>Conclusion</vt:lpstr>
      <vt:lpstr>Thank You!</vt:lpstr>
    </vt:vector>
  </TitlesOfParts>
  <Company>The Mount Sinai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Machine Learning to Identify  No-Show Telemedicine Encounters in a New York City Hospital</dc:title>
  <dc:creator>Wanting Cui</dc:creator>
  <cp:lastModifiedBy>Wanting Cui</cp:lastModifiedBy>
  <cp:revision>36</cp:revision>
  <dcterms:created xsi:type="dcterms:W3CDTF">2022-06-28T18:37:12Z</dcterms:created>
  <dcterms:modified xsi:type="dcterms:W3CDTF">2022-06-30T23:26:40Z</dcterms:modified>
</cp:coreProperties>
</file>