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7" r:id="rId5"/>
    <p:sldId id="270" r:id="rId6"/>
    <p:sldId id="262" r:id="rId7"/>
    <p:sldId id="271" r:id="rId8"/>
    <p:sldId id="263" r:id="rId9"/>
    <p:sldId id="268" r:id="rId10"/>
    <p:sldId id="269" r:id="rId11"/>
    <p:sldId id="266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17\users17$\borzik01\Data\Personal\stem%20cells\efmi-stc-2021\Copy%20of%20Statist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17\users17$\borzik01\Data\Personal\stem%20cells\efmi-stc-2021\Copy%20of%20Statist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17\users17$\borzik01\Data\Personal\stem%20cells\efmi-stc-2021\Copy%20of%20Statistic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17\users17$\borzik01\Data\Personal\stem%20cells\efmi-stc-2021\Copy%20of%20Statistic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49118073394185"/>
          <c:y val="1.9441061071219637E-2"/>
          <c:w val="0.80079831969762327"/>
          <c:h val="0.96163786818314378"/>
        </c:manualLayout>
      </c:layout>
      <c:pieChart>
        <c:varyColors val="1"/>
        <c:ser>
          <c:idx val="0"/>
          <c:order val="0"/>
          <c:spPr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14-43A0-ABF8-B1F965603B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14-43A0-ABF8-B1F965603B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14-43A0-ABF8-B1F965603B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Sheet2!$D$96:$D$98</c:f>
              <c:strCache>
                <c:ptCount val="3"/>
                <c:pt idx="0">
                  <c:v>Clinical Trial </c:v>
                </c:pt>
                <c:pt idx="1">
                  <c:v>Preclinaical Trials</c:v>
                </c:pt>
                <c:pt idx="2">
                  <c:v>In Vitro </c:v>
                </c:pt>
              </c:strCache>
            </c:strRef>
          </c:cat>
          <c:val>
            <c:numRef>
              <c:f>Sheet2!$E$96:$E$98</c:f>
              <c:numCache>
                <c:formatCode>0%</c:formatCode>
                <c:ptCount val="3"/>
                <c:pt idx="0">
                  <c:v>0.25</c:v>
                </c:pt>
                <c:pt idx="1">
                  <c:v>0.42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14-43A0-ABF8-B1F965603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0324484974854827E-2"/>
          <c:y val="6.762378977051714E-2"/>
          <c:w val="0.30414104437264755"/>
          <c:h val="0.418782443861184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49118073394185"/>
          <c:y val="1.9441061071219637E-2"/>
          <c:w val="0.80079831969762327"/>
          <c:h val="0.9616378681831437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58108882111932758"/>
          <c:w val="0.30414104437264755"/>
          <c:h val="0.418782443861184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73345952582515"/>
          <c:y val="1.6258872949577313E-2"/>
          <c:w val="0.52410799216918502"/>
          <c:h val="0.94055710802558856"/>
        </c:manualLayout>
      </c:layout>
      <c:pieChart>
        <c:varyColors val="1"/>
        <c:ser>
          <c:idx val="0"/>
          <c:order val="0"/>
          <c:spPr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55-46F8-AF23-974E0495D3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55-46F8-AF23-974E0495D3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55-46F8-AF23-974E0495D3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55-46F8-AF23-974E0495D3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55-46F8-AF23-974E0495D3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E55-46F8-AF23-974E0495D37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E55-46F8-AF23-974E0495D37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E55-46F8-AF23-974E0495D37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E55-46F8-AF23-974E0495D37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E55-46F8-AF23-974E0495D37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E55-46F8-AF23-974E0495D37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3E55-46F8-AF23-974E0495D37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3E55-46F8-AF23-974E0495D37E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3E55-46F8-AF23-974E0495D37E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3E55-46F8-AF23-974E0495D37E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E55-46F8-AF23-974E0495D37E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3E55-46F8-AF23-974E0495D37E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3E55-46F8-AF23-974E0495D37E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3E55-46F8-AF23-974E0495D37E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3E55-46F8-AF23-974E0495D37E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3E55-46F8-AF23-974E0495D37E}"/>
              </c:ext>
            </c:extLst>
          </c:dPt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E55-46F8-AF23-974E0495D37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E55-46F8-AF23-974E0495D37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E55-46F8-AF23-974E0495D37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E55-46F8-AF23-974E0495D37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E55-46F8-AF23-974E0495D37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E55-46F8-AF23-974E0495D37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E55-46F8-AF23-974E0495D37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E55-46F8-AF23-974E0495D37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E55-46F8-AF23-974E0495D37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E55-46F8-AF23-974E0495D37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E55-46F8-AF23-974E0495D37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E55-46F8-AF23-974E0495D37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E55-46F8-AF23-974E0495D37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E55-46F8-AF23-974E0495D3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Sheet2!$B$114:$B$134</c:f>
              <c:strCache>
                <c:ptCount val="21"/>
                <c:pt idx="0">
                  <c:v>USA</c:v>
                </c:pt>
                <c:pt idx="1">
                  <c:v>China</c:v>
                </c:pt>
                <c:pt idx="2">
                  <c:v>Japan</c:v>
                </c:pt>
                <c:pt idx="3">
                  <c:v>Italy </c:v>
                </c:pt>
                <c:pt idx="4">
                  <c:v>UK </c:v>
                </c:pt>
                <c:pt idx="5">
                  <c:v>Germany </c:v>
                </c:pt>
                <c:pt idx="6">
                  <c:v>South Korea</c:v>
                </c:pt>
                <c:pt idx="7">
                  <c:v>France</c:v>
                </c:pt>
                <c:pt idx="8">
                  <c:v>Spain </c:v>
                </c:pt>
                <c:pt idx="9">
                  <c:v>Switzeland</c:v>
                </c:pt>
                <c:pt idx="10">
                  <c:v>Sweden</c:v>
                </c:pt>
                <c:pt idx="11">
                  <c:v>India</c:v>
                </c:pt>
                <c:pt idx="12">
                  <c:v>Turkey </c:v>
                </c:pt>
                <c:pt idx="13">
                  <c:v>Australia</c:v>
                </c:pt>
                <c:pt idx="14">
                  <c:v>Chile</c:v>
                </c:pt>
                <c:pt idx="15">
                  <c:v>Portugal </c:v>
                </c:pt>
                <c:pt idx="16">
                  <c:v>Greece</c:v>
                </c:pt>
                <c:pt idx="17">
                  <c:v>Kingdom of South Arabia </c:v>
                </c:pt>
                <c:pt idx="18">
                  <c:v>Pakistan </c:v>
                </c:pt>
                <c:pt idx="19">
                  <c:v>Argentina</c:v>
                </c:pt>
                <c:pt idx="20">
                  <c:v>Brazil </c:v>
                </c:pt>
              </c:strCache>
            </c:strRef>
          </c:cat>
          <c:val>
            <c:numRef>
              <c:f>Sheet2!$C$114:$C$134</c:f>
              <c:numCache>
                <c:formatCode>0%</c:formatCode>
                <c:ptCount val="21"/>
                <c:pt idx="0">
                  <c:v>0.25</c:v>
                </c:pt>
                <c:pt idx="1">
                  <c:v>0.17</c:v>
                </c:pt>
                <c:pt idx="2">
                  <c:v>0.17</c:v>
                </c:pt>
                <c:pt idx="3">
                  <c:v>0.11</c:v>
                </c:pt>
                <c:pt idx="4">
                  <c:v>0.04</c:v>
                </c:pt>
                <c:pt idx="5">
                  <c:v>0.04</c:v>
                </c:pt>
                <c:pt idx="6">
                  <c:v>0.04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0.01</c:v>
                </c:pt>
                <c:pt idx="12">
                  <c:v>0.01</c:v>
                </c:pt>
                <c:pt idx="13">
                  <c:v>0.01</c:v>
                </c:pt>
                <c:pt idx="14">
                  <c:v>0.01</c:v>
                </c:pt>
                <c:pt idx="15">
                  <c:v>0.01</c:v>
                </c:pt>
                <c:pt idx="16">
                  <c:v>0.01</c:v>
                </c:pt>
                <c:pt idx="17">
                  <c:v>0.01</c:v>
                </c:pt>
                <c:pt idx="18">
                  <c:v>0.01</c:v>
                </c:pt>
                <c:pt idx="19">
                  <c:v>0.01</c:v>
                </c:pt>
                <c:pt idx="2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3E55-46F8-AF23-974E0495D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655011655011656E-2"/>
          <c:y val="3.4063739449387356E-2"/>
          <c:w val="0.26084359647351774"/>
          <c:h val="0.96072795149165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27430361056346"/>
          <c:y val="6.7129964918768714E-3"/>
          <c:w val="0.4568491698474148"/>
          <c:h val="0.96197584890929733"/>
        </c:manualLayout>
      </c:layout>
      <c:pieChart>
        <c:varyColors val="1"/>
        <c:ser>
          <c:idx val="0"/>
          <c:order val="0"/>
          <c:spPr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4E-4393-911D-2F0669B446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4E-4393-911D-2F0669B446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4E-4393-911D-2F0669B446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4E-4393-911D-2F0669B4467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24E-4393-911D-2F0669B4467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24E-4393-911D-2F0669B4467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24E-4393-911D-2F0669B4467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24E-4393-911D-2F0669B4467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24E-4393-911D-2F0669B4467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24E-4393-911D-2F0669B4467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24E-4393-911D-2F0669B4467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24E-4393-911D-2F0669B4467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824E-4393-911D-2F0669B4467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824E-4393-911D-2F0669B44671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824E-4393-911D-2F0669B44671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824E-4393-911D-2F0669B44671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824E-4393-911D-2F0669B44671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824E-4393-911D-2F0669B44671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824E-4393-911D-2F0669B44671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824E-4393-911D-2F0669B44671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824E-4393-911D-2F0669B44671}"/>
              </c:ext>
            </c:extLst>
          </c:dPt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4E-4393-911D-2F0669B4467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24E-4393-911D-2F0669B4467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24E-4393-911D-2F0669B4467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24E-4393-911D-2F0669B4467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24E-4393-911D-2F0669B4467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24E-4393-911D-2F0669B4467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24E-4393-911D-2F0669B4467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24E-4393-911D-2F0669B44671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24E-4393-911D-2F0669B4467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24E-4393-911D-2F0669B44671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24E-4393-911D-2F0669B44671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24E-4393-911D-2F0669B44671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24E-4393-911D-2F0669B44671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24E-4393-911D-2F0669B44671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24E-4393-911D-2F0669B4467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24E-4393-911D-2F0669B446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Sheet2!$G$89:$G$109</c:f>
              <c:strCache>
                <c:ptCount val="21"/>
                <c:pt idx="0">
                  <c:v>Cancer</c:v>
                </c:pt>
                <c:pt idx="1">
                  <c:v>Myocardial Infarction</c:v>
                </c:pt>
                <c:pt idx="2">
                  <c:v>Sclerosis</c:v>
                </c:pt>
                <c:pt idx="3">
                  <c:v>Spinal Cord Injury</c:v>
                </c:pt>
                <c:pt idx="4">
                  <c:v>Macular Degeneration</c:v>
                </c:pt>
                <c:pt idx="5">
                  <c:v>Graft-vs-Host Disease</c:v>
                </c:pt>
                <c:pt idx="6">
                  <c:v>Anemia</c:v>
                </c:pt>
                <c:pt idx="7">
                  <c:v>Stroke</c:v>
                </c:pt>
                <c:pt idx="8">
                  <c:v>Lung Disease</c:v>
                </c:pt>
                <c:pt idx="9">
                  <c:v>Parkinon's Disease</c:v>
                </c:pt>
                <c:pt idx="10">
                  <c:v>Immune Disease</c:v>
                </c:pt>
                <c:pt idx="11">
                  <c:v>Gaucher disease</c:v>
                </c:pt>
                <c:pt idx="12">
                  <c:v>Warburg effect</c:v>
                </c:pt>
                <c:pt idx="13">
                  <c:v>Spinal Muscular Atrophy </c:v>
                </c:pt>
                <c:pt idx="14">
                  <c:v>Acute Inflammatory Bowel Disease (AIBD)</c:v>
                </c:pt>
                <c:pt idx="15">
                  <c:v>Short QT Syndrome (SQT)</c:v>
                </c:pt>
                <c:pt idx="16">
                  <c:v>Osteogenesis Imperfecta</c:v>
                </c:pt>
                <c:pt idx="17">
                  <c:v>Hypertension</c:v>
                </c:pt>
                <c:pt idx="18">
                  <c:v>Erythromelalgia</c:v>
                </c:pt>
                <c:pt idx="19">
                  <c:v>Traumatic Brain Injury (TBI)</c:v>
                </c:pt>
                <c:pt idx="20">
                  <c:v>Neurodegenerative Disorders</c:v>
                </c:pt>
              </c:strCache>
            </c:strRef>
          </c:cat>
          <c:val>
            <c:numRef>
              <c:f>Sheet2!$H$89:$H$109</c:f>
              <c:numCache>
                <c:formatCode>0%</c:formatCode>
                <c:ptCount val="21"/>
                <c:pt idx="0">
                  <c:v>0.61</c:v>
                </c:pt>
                <c:pt idx="1">
                  <c:v>7.0000000000000007E-2</c:v>
                </c:pt>
                <c:pt idx="2">
                  <c:v>0.04</c:v>
                </c:pt>
                <c:pt idx="3">
                  <c:v>0.04</c:v>
                </c:pt>
                <c:pt idx="4">
                  <c:v>0.03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0.01</c:v>
                </c:pt>
                <c:pt idx="14">
                  <c:v>0.01</c:v>
                </c:pt>
                <c:pt idx="15">
                  <c:v>0.01</c:v>
                </c:pt>
                <c:pt idx="16">
                  <c:v>0.01</c:v>
                </c:pt>
                <c:pt idx="17">
                  <c:v>0.01</c:v>
                </c:pt>
                <c:pt idx="18">
                  <c:v>0.01</c:v>
                </c:pt>
                <c:pt idx="19">
                  <c:v>0.01</c:v>
                </c:pt>
                <c:pt idx="2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824E-4393-911D-2F0669B44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3986013986013979E-3"/>
          <c:y val="1.7460866378189218E-2"/>
          <c:w val="0.34166666666666667"/>
          <c:h val="0.978159951289872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B1C-539A-4EC4-92BE-8D49A09DB7A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C631-F4A2-4468-8A8D-C584A1E6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6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B1C-539A-4EC4-92BE-8D49A09DB7A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C631-F4A2-4468-8A8D-C584A1E6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5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B1C-539A-4EC4-92BE-8D49A09DB7A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C631-F4A2-4468-8A8D-C584A1E6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0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B1C-539A-4EC4-92BE-8D49A09DB7A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C631-F4A2-4468-8A8D-C584A1E6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B1C-539A-4EC4-92BE-8D49A09DB7A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C631-F4A2-4468-8A8D-C584A1E6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7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B1C-539A-4EC4-92BE-8D49A09DB7A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C631-F4A2-4468-8A8D-C584A1E6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B1C-539A-4EC4-92BE-8D49A09DB7A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C631-F4A2-4468-8A8D-C584A1E6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3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B1C-539A-4EC4-92BE-8D49A09DB7A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C631-F4A2-4468-8A8D-C584A1E6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3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B1C-539A-4EC4-92BE-8D49A09DB7A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C631-F4A2-4468-8A8D-C584A1E6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6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B1C-539A-4EC4-92BE-8D49A09DB7A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C631-F4A2-4468-8A8D-C584A1E6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6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B1C-539A-4EC4-92BE-8D49A09DB7A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C631-F4A2-4468-8A8D-C584A1E6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3EB1C-539A-4EC4-92BE-8D49A09DB7A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1C631-F4A2-4468-8A8D-C584A1E6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Intelligent Integrative Platform for Sharing </a:t>
            </a:r>
            <a:r>
              <a:rPr lang="en-US" dirty="0" err="1"/>
              <a:t>Heterogenuous</a:t>
            </a:r>
            <a:r>
              <a:rPr lang="en-US" dirty="0"/>
              <a:t> Stem Cell Research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26293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u="sng" dirty="0"/>
              <a:t>Kirill </a:t>
            </a:r>
            <a:r>
              <a:rPr lang="en-US" sz="3200" u="sng" dirty="0" smtClean="0"/>
              <a:t>Borziak</a:t>
            </a:r>
            <a:r>
              <a:rPr lang="en-US" sz="3200" dirty="0" smtClean="0"/>
              <a:t>, </a:t>
            </a:r>
            <a:r>
              <a:rPr lang="en-US" sz="3200" dirty="0"/>
              <a:t>Irena </a:t>
            </a:r>
            <a:r>
              <a:rPr lang="en-US" sz="3200" dirty="0" smtClean="0"/>
              <a:t>Parvanova </a:t>
            </a:r>
            <a:r>
              <a:rPr lang="en-US" sz="3200" dirty="0"/>
              <a:t>and Joseph </a:t>
            </a:r>
            <a:r>
              <a:rPr lang="en-US" sz="3200" dirty="0" smtClean="0"/>
              <a:t>Finkelstein</a:t>
            </a:r>
            <a:endParaRPr lang="en-US" sz="3200" dirty="0"/>
          </a:p>
          <a:p>
            <a:r>
              <a:rPr lang="en-US" sz="3200" i="1" dirty="0" smtClean="0"/>
              <a:t>Icahn </a:t>
            </a:r>
            <a:r>
              <a:rPr lang="en-US" sz="3200" i="1" dirty="0"/>
              <a:t>School of Medicine at Mount Sinai, New York, New York, </a:t>
            </a:r>
            <a:r>
              <a:rPr lang="en-US" sz="3200" i="1" dirty="0" smtClean="0"/>
              <a:t>USA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4701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46759"/>
              </p:ext>
            </p:extLst>
          </p:nvPr>
        </p:nvGraphicFramePr>
        <p:xfrm>
          <a:off x="1123950" y="1292469"/>
          <a:ext cx="8610599" cy="4897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6747" y="453405"/>
            <a:ext cx="9758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Geographical distribution of stem cell projects in ReMeDy</a:t>
            </a:r>
            <a:endParaRPr lang="en-US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299295"/>
              </p:ext>
            </p:extLst>
          </p:nvPr>
        </p:nvGraphicFramePr>
        <p:xfrm>
          <a:off x="1037179" y="1292468"/>
          <a:ext cx="9611771" cy="5355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9339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3329" y="447675"/>
            <a:ext cx="10770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Distribution of stem cell projects in ReMeDy by primary disease</a:t>
            </a:r>
            <a:endParaRPr lang="en-US" sz="3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095837"/>
              </p:ext>
            </p:extLst>
          </p:nvPr>
        </p:nvGraphicFramePr>
        <p:xfrm>
          <a:off x="619125" y="1295400"/>
          <a:ext cx="10248899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326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4012" y="1594750"/>
            <a:ext cx="4757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+mj-lt"/>
              </a:rPr>
              <a:t>Thank you for your attention</a:t>
            </a:r>
            <a:endParaRPr lang="en-US" sz="5400" dirty="0">
              <a:latin typeface="+mj-lt"/>
            </a:endParaRPr>
          </a:p>
        </p:txBody>
      </p:sp>
      <p:pic>
        <p:nvPicPr>
          <p:cNvPr id="3074" name="Picture 2" descr="Icahn School of Medicine at Mount Sinai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79" y="1596272"/>
            <a:ext cx="2806599" cy="38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73617" y="4466122"/>
            <a:ext cx="5250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0070C0"/>
                </a:solidFill>
              </a:rPr>
              <a:t>https://remedy.mssm.edu/</a:t>
            </a:r>
            <a:endParaRPr lang="en-US" sz="3600" u="sng" dirty="0">
              <a:solidFill>
                <a:srgbClr val="0070C0"/>
              </a:solidFill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3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38"/>
    </mc:Choice>
    <mc:Fallback xmlns="">
      <p:transition spd="slow" advTm="41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mputer Clip Art - Computer Icon Black And White Png, Transparent Png ,  Transparent Png Image - PNGit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7" y="4568132"/>
            <a:ext cx="935895" cy="9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mputer Clip Art - Computer Icon Black And White Png, Transparent Png ,  Transparent Png Image - PNGit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93" y="4568132"/>
            <a:ext cx="935895" cy="9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9774" y="461714"/>
            <a:ext cx="3713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ReMeDy</a:t>
            </a:r>
            <a:r>
              <a:rPr lang="en-US" sz="3200" dirty="0"/>
              <a:t> architecture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04386" y="1366528"/>
            <a:ext cx="5103395" cy="2909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75" dirty="0"/>
              <a:t>z</a:t>
            </a:r>
          </a:p>
        </p:txBody>
      </p:sp>
      <p:sp>
        <p:nvSpPr>
          <p:cNvPr id="8" name="Rectangle 7"/>
          <p:cNvSpPr/>
          <p:nvPr/>
        </p:nvSpPr>
        <p:spPr>
          <a:xfrm>
            <a:off x="1651586" y="3284280"/>
            <a:ext cx="838888" cy="64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proxy</a:t>
            </a:r>
          </a:p>
        </p:txBody>
      </p:sp>
      <p:sp>
        <p:nvSpPr>
          <p:cNvPr id="9" name="Rectangle 8"/>
          <p:cNvSpPr/>
          <p:nvPr/>
        </p:nvSpPr>
        <p:spPr>
          <a:xfrm>
            <a:off x="2840711" y="3286345"/>
            <a:ext cx="1574919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</a:t>
            </a:r>
            <a:r>
              <a:rPr lang="en-US" sz="2000" dirty="0" smtClean="0">
                <a:solidFill>
                  <a:schemeClr val="tx1"/>
                </a:solidFill>
              </a:rPr>
              <a:t>etadata-</a:t>
            </a:r>
            <a:r>
              <a:rPr lang="en-US" sz="2000" dirty="0" err="1" smtClean="0">
                <a:solidFill>
                  <a:schemeClr val="tx1"/>
                </a:solidFill>
              </a:rPr>
              <a:t>api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7122" y="2064389"/>
            <a:ext cx="734414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ui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3996516" y="1921465"/>
            <a:ext cx="1462561" cy="914400"/>
          </a:xfrm>
          <a:prstGeom prst="ca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PostgreSQL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1890" dirty="0">
                <a:solidFill>
                  <a:schemeClr val="tx1"/>
                </a:solidFill>
              </a:rPr>
              <a:t>DB</a:t>
            </a:r>
          </a:p>
        </p:txBody>
      </p:sp>
      <p:cxnSp>
        <p:nvCxnSpPr>
          <p:cNvPr id="12" name="Straight Arrow Connector 11"/>
          <p:cNvCxnSpPr>
            <a:stCxn id="4" idx="0"/>
            <a:endCxn id="8" idx="2"/>
          </p:cNvCxnSpPr>
          <p:nvPr/>
        </p:nvCxnSpPr>
        <p:spPr>
          <a:xfrm flipV="1">
            <a:off x="1087385" y="3924360"/>
            <a:ext cx="983645" cy="64377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0"/>
            <a:endCxn id="8" idx="2"/>
          </p:cNvCxnSpPr>
          <p:nvPr/>
        </p:nvCxnSpPr>
        <p:spPr>
          <a:xfrm flipH="1" flipV="1">
            <a:off x="2071030" y="3924360"/>
            <a:ext cx="117711" cy="64377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9" idx="1"/>
          </p:cNvCxnSpPr>
          <p:nvPr/>
        </p:nvCxnSpPr>
        <p:spPr>
          <a:xfrm>
            <a:off x="2490474" y="3604320"/>
            <a:ext cx="350237" cy="206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Computer Clip Art - Computer Icon Black And White Png, Transparent Png ,  Transparent Png Image - PNGit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149" y="4568132"/>
            <a:ext cx="935895" cy="9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>
            <a:stCxn id="15" idx="0"/>
            <a:endCxn id="8" idx="2"/>
          </p:cNvCxnSpPr>
          <p:nvPr/>
        </p:nvCxnSpPr>
        <p:spPr>
          <a:xfrm flipH="1" flipV="1">
            <a:off x="2071030" y="3924360"/>
            <a:ext cx="1219067" cy="64377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0" idx="2"/>
            <a:endCxn id="8" idx="1"/>
          </p:cNvCxnSpPr>
          <p:nvPr/>
        </p:nvCxnSpPr>
        <p:spPr>
          <a:xfrm rot="16200000" flipH="1">
            <a:off x="993032" y="2945765"/>
            <a:ext cx="899851" cy="417257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011215" y="2064389"/>
            <a:ext cx="1004010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schema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9" name="Elbow Connector 18"/>
          <p:cNvCxnSpPr>
            <a:stCxn id="11" idx="3"/>
            <a:endCxn id="9" idx="3"/>
          </p:cNvCxnSpPr>
          <p:nvPr/>
        </p:nvCxnSpPr>
        <p:spPr>
          <a:xfrm rot="5400000">
            <a:off x="4186454" y="3065042"/>
            <a:ext cx="770520" cy="312167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8" idx="3"/>
            <a:endCxn id="9" idx="0"/>
          </p:cNvCxnSpPr>
          <p:nvPr/>
        </p:nvCxnSpPr>
        <p:spPr>
          <a:xfrm>
            <a:off x="3015225" y="2384429"/>
            <a:ext cx="612946" cy="901916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  <a:endCxn id="18" idx="1"/>
          </p:cNvCxnSpPr>
          <p:nvPr/>
        </p:nvCxnSpPr>
        <p:spPr>
          <a:xfrm>
            <a:off x="1601536" y="2384429"/>
            <a:ext cx="409679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16" y="4671834"/>
            <a:ext cx="1469508" cy="70019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153024" y="1366528"/>
            <a:ext cx="54261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ReMeDy</a:t>
            </a:r>
            <a:r>
              <a:rPr lang="en-US" dirty="0" smtClean="0"/>
              <a:t> </a:t>
            </a:r>
            <a:r>
              <a:rPr lang="en-US" dirty="0"/>
              <a:t>is an implementation of </a:t>
            </a:r>
            <a:r>
              <a:rPr lang="en-US" dirty="0" smtClean="0"/>
              <a:t>Signature </a:t>
            </a:r>
            <a:r>
              <a:rPr lang="en-US" dirty="0"/>
              <a:t>Commons, a BD2K-LINCS </a:t>
            </a:r>
            <a:r>
              <a:rPr lang="en-US" dirty="0" smtClean="0"/>
              <a:t>platform </a:t>
            </a:r>
            <a:r>
              <a:rPr lang="en-US" dirty="0"/>
              <a:t>implemented through Docker and designed to store and search diverse metadata in an agile and flexible </a:t>
            </a:r>
            <a:r>
              <a:rPr lang="en-US" dirty="0" smtClean="0"/>
              <a:t>manner.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ReMeDy</a:t>
            </a:r>
            <a:r>
              <a:rPr lang="en-US" dirty="0" smtClean="0"/>
              <a:t> is composed of six packages:  proxy, </a:t>
            </a:r>
            <a:r>
              <a:rPr lang="en-US" dirty="0" err="1" smtClean="0"/>
              <a:t>ui</a:t>
            </a:r>
            <a:r>
              <a:rPr lang="en-US" dirty="0" smtClean="0"/>
              <a:t>, schema, metadata-</a:t>
            </a:r>
            <a:r>
              <a:rPr lang="en-US" dirty="0" err="1" smtClean="0"/>
              <a:t>api</a:t>
            </a:r>
            <a:r>
              <a:rPr lang="en-US" dirty="0" smtClean="0"/>
              <a:t>, controller, </a:t>
            </a:r>
            <a:r>
              <a:rPr lang="en-US" dirty="0"/>
              <a:t>data-</a:t>
            </a:r>
            <a:r>
              <a:rPr lang="en-US" dirty="0" err="1"/>
              <a:t>api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/>
              <a:t>ReMeDy</a:t>
            </a:r>
            <a:r>
              <a:rPr lang="en-US" dirty="0"/>
              <a:t> platform uses a relational database for data storage. </a:t>
            </a:r>
            <a:r>
              <a:rPr lang="en-US" dirty="0" smtClean="0"/>
              <a:t>The </a:t>
            </a:r>
            <a:r>
              <a:rPr lang="en-US" dirty="0"/>
              <a:t>leveraged data technology alongside a properly implemented schema for data storage provides strong data conformity to the FAIR guidelines (Findable, Accessible, Interoperable, and Reusable).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" name="Audio 3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0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75"/>
    </mc:Choice>
    <mc:Fallback xmlns="">
      <p:transition spd="slow" advTm="94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90719" y="1360582"/>
            <a:ext cx="3466150" cy="1171601"/>
            <a:chOff x="800268" y="1665856"/>
            <a:chExt cx="2039830" cy="1323440"/>
          </a:xfrm>
        </p:grpSpPr>
        <p:sp>
          <p:nvSpPr>
            <p:cNvPr id="2" name="Rectangle 1"/>
            <p:cNvSpPr/>
            <p:nvPr/>
          </p:nvSpPr>
          <p:spPr>
            <a:xfrm>
              <a:off x="800268" y="1665856"/>
              <a:ext cx="2039830" cy="13234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00269" y="1665856"/>
              <a:ext cx="20398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Resource: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Master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container for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each published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stem cell project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Contains libraries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90719" y="3018153"/>
            <a:ext cx="3466150" cy="1383198"/>
            <a:chOff x="800267" y="3429000"/>
            <a:chExt cx="3292523" cy="1383198"/>
          </a:xfrm>
        </p:grpSpPr>
        <p:sp>
          <p:nvSpPr>
            <p:cNvPr id="5" name="Rectangle 4"/>
            <p:cNvSpPr/>
            <p:nvPr/>
          </p:nvSpPr>
          <p:spPr>
            <a:xfrm>
              <a:off x="807098" y="3429000"/>
              <a:ext cx="3285692" cy="13831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0267" y="3429000"/>
              <a:ext cx="329252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Library: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Container for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project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CDEs, e.g. Project,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Manufacturing / Production, Outcomes Modules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Contains signatures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90719" y="4887320"/>
            <a:ext cx="3466150" cy="1576044"/>
            <a:chOff x="1314201" y="5281956"/>
            <a:chExt cx="3466150" cy="1576044"/>
          </a:xfrm>
        </p:grpSpPr>
        <p:sp>
          <p:nvSpPr>
            <p:cNvPr id="8" name="Rectangle 7"/>
            <p:cNvSpPr/>
            <p:nvPr/>
          </p:nvSpPr>
          <p:spPr>
            <a:xfrm>
              <a:off x="1314201" y="5281956"/>
              <a:ext cx="3466150" cy="15760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16502" y="5288340"/>
              <a:ext cx="34638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Signature:</a:t>
              </a:r>
            </a:p>
            <a:p>
              <a:pPr marL="285763" indent="-285763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Represents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individual/ grouped Research System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</a:p>
            <a:p>
              <a:pPr marL="285763" indent="-285763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Contains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information for patients, animal models, and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in-vitro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cell lines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6000" y="1652951"/>
            <a:ext cx="3654668" cy="2308325"/>
            <a:chOff x="6096000" y="1348686"/>
            <a:chExt cx="2909740" cy="2308325"/>
          </a:xfrm>
        </p:grpSpPr>
        <p:sp>
          <p:nvSpPr>
            <p:cNvPr id="10" name="Rectangle 9"/>
            <p:cNvSpPr/>
            <p:nvPr/>
          </p:nvSpPr>
          <p:spPr>
            <a:xfrm>
              <a:off x="6100676" y="1350409"/>
              <a:ext cx="2905064" cy="23066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0" y="1348686"/>
              <a:ext cx="290974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Validator:</a:t>
              </a:r>
            </a:p>
            <a:p>
              <a:pPr marL="285763" indent="-285763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Quality control file</a:t>
              </a:r>
            </a:p>
            <a:p>
              <a:pPr marL="285763" indent="-285763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Used to verify formatting and requirements of JSON files, prior to ingestion</a:t>
              </a:r>
            </a:p>
            <a:p>
              <a:pPr marL="285763" indent="-285763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Allows for integration of ontology information</a:t>
              </a:r>
            </a:p>
            <a:p>
              <a:pPr marL="285763" indent="-285763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Applicable to resources, libraries and signatures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5999" y="4559885"/>
            <a:ext cx="3654669" cy="1612314"/>
            <a:chOff x="6096000" y="4331286"/>
            <a:chExt cx="2808814" cy="1815882"/>
          </a:xfrm>
        </p:grpSpPr>
        <p:sp>
          <p:nvSpPr>
            <p:cNvPr id="12" name="Rectangle 11"/>
            <p:cNvSpPr/>
            <p:nvPr/>
          </p:nvSpPr>
          <p:spPr>
            <a:xfrm>
              <a:off x="6096000" y="4331286"/>
              <a:ext cx="2808814" cy="18158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2" y="4331286"/>
              <a:ext cx="280881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Schema:</a:t>
              </a:r>
            </a:p>
            <a:p>
              <a:pPr marL="285763" indent="-285763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Visualization control file</a:t>
              </a:r>
            </a:p>
            <a:p>
              <a:pPr marL="285763" indent="-285763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Defines how the data is presented in the search results</a:t>
              </a:r>
            </a:p>
            <a:p>
              <a:pPr marL="285763" indent="-285763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Applicable to resources, libraries and signatures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00075" y="452387"/>
            <a:ext cx="4585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ReMeDy</a:t>
            </a:r>
            <a:r>
              <a:rPr lang="en-US" sz="3200" dirty="0" smtClean="0"/>
              <a:t> data organization</a:t>
            </a:r>
            <a:endParaRPr lang="en-US" sz="3200" dirty="0"/>
          </a:p>
        </p:txBody>
      </p:sp>
      <p:pic>
        <p:nvPicPr>
          <p:cNvPr id="27" name="Audio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22"/>
    </mc:Choice>
    <mc:Fallback xmlns="">
      <p:transition spd="slow" advTm="61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149184" y="1781803"/>
            <a:ext cx="15544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Project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1204" y="1261153"/>
            <a:ext cx="1580989" cy="684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General Information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>
            <a:stCxn id="3" idx="3"/>
            <a:endCxn id="2" idx="1"/>
          </p:cNvCxnSpPr>
          <p:nvPr/>
        </p:nvCxnSpPr>
        <p:spPr>
          <a:xfrm>
            <a:off x="4622193" y="1603493"/>
            <a:ext cx="754639" cy="27204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320238" y="1261153"/>
            <a:ext cx="1526852" cy="365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 Information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5" idx="1"/>
            <a:endCxn id="2" idx="7"/>
          </p:cNvCxnSpPr>
          <p:nvPr/>
        </p:nvCxnSpPr>
        <p:spPr>
          <a:xfrm flipH="1">
            <a:off x="6476016" y="1444033"/>
            <a:ext cx="844222" cy="43150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695998" y="2660130"/>
            <a:ext cx="1920240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Research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System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02483" y="4776800"/>
            <a:ext cx="2286000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Outcomes / Findings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6189" y="5041766"/>
            <a:ext cx="1370586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Primary Outcomes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7646" y="5899128"/>
            <a:ext cx="1538771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Secondary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utcomes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10" idx="0"/>
            <a:endCxn id="8" idx="3"/>
          </p:cNvCxnSpPr>
          <p:nvPr/>
        </p:nvCxnSpPr>
        <p:spPr>
          <a:xfrm flipV="1">
            <a:off x="2787032" y="5557289"/>
            <a:ext cx="150228" cy="341839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3"/>
            <a:endCxn id="8" idx="2"/>
          </p:cNvCxnSpPr>
          <p:nvPr/>
        </p:nvCxnSpPr>
        <p:spPr>
          <a:xfrm flipV="1">
            <a:off x="2116775" y="5234000"/>
            <a:ext cx="485708" cy="150666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530341" y="2768223"/>
            <a:ext cx="292608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Stem Cell Characteristics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19175" y="3903440"/>
            <a:ext cx="173736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Critical Quality Attributes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stCxn id="14" idx="0"/>
            <a:endCxn id="13" idx="5"/>
          </p:cNvCxnSpPr>
          <p:nvPr/>
        </p:nvCxnSpPr>
        <p:spPr>
          <a:xfrm flipH="1" flipV="1">
            <a:off x="10027907" y="3548712"/>
            <a:ext cx="759948" cy="35472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820711" y="2333699"/>
            <a:ext cx="1692442" cy="365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Source/Donor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16" idx="2"/>
            <a:endCxn id="13" idx="7"/>
          </p:cNvCxnSpPr>
          <p:nvPr/>
        </p:nvCxnSpPr>
        <p:spPr>
          <a:xfrm flipH="1">
            <a:off x="10027907" y="2699459"/>
            <a:ext cx="639025" cy="20267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386218" y="4776800"/>
            <a:ext cx="3383280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In-depth </a:t>
            </a:r>
            <a:r>
              <a:rPr lang="en-US" sz="2400" dirty="0" smtClean="0">
                <a:solidFill>
                  <a:schemeClr val="tx1"/>
                </a:solidFill>
              </a:rPr>
              <a:t>Characterization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14844" y="5879227"/>
            <a:ext cx="1523510" cy="365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IDCCH Assays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12294" y="5902087"/>
            <a:ext cx="2131128" cy="6877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Investigator </a:t>
            </a:r>
            <a:r>
              <a:rPr lang="en-US" dirty="0" smtClean="0">
                <a:solidFill>
                  <a:schemeClr val="tx1"/>
                </a:solidFill>
              </a:rPr>
              <a:t>Initiated </a:t>
            </a:r>
            <a:r>
              <a:rPr lang="en-US" dirty="0" smtClean="0">
                <a:solidFill>
                  <a:schemeClr val="tx1"/>
                </a:solidFill>
              </a:rPr>
              <a:t>Analyses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18" idx="5"/>
            <a:endCxn id="19" idx="0"/>
          </p:cNvCxnSpPr>
          <p:nvPr/>
        </p:nvCxnSpPr>
        <p:spPr>
          <a:xfrm>
            <a:off x="9274028" y="5557289"/>
            <a:ext cx="1002571" cy="321938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4"/>
            <a:endCxn id="20" idx="0"/>
          </p:cNvCxnSpPr>
          <p:nvPr/>
        </p:nvCxnSpPr>
        <p:spPr>
          <a:xfrm>
            <a:off x="8077858" y="5691200"/>
            <a:ext cx="0" cy="210887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3" idx="4"/>
            <a:endCxn id="18" idx="1"/>
          </p:cNvCxnSpPr>
          <p:nvPr/>
        </p:nvCxnSpPr>
        <p:spPr>
          <a:xfrm>
            <a:off x="6690853" y="4164915"/>
            <a:ext cx="190835" cy="745796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43" idx="5"/>
          </p:cNvCxnSpPr>
          <p:nvPr/>
        </p:nvCxnSpPr>
        <p:spPr>
          <a:xfrm flipH="1">
            <a:off x="7184922" y="3225423"/>
            <a:ext cx="345419" cy="21968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" idx="4"/>
            <a:endCxn id="43" idx="0"/>
          </p:cNvCxnSpPr>
          <p:nvPr/>
        </p:nvCxnSpPr>
        <p:spPr>
          <a:xfrm flipH="1">
            <a:off x="5891433" y="2421883"/>
            <a:ext cx="34991" cy="57836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6"/>
            <a:endCxn id="43" idx="1"/>
          </p:cNvCxnSpPr>
          <p:nvPr/>
        </p:nvCxnSpPr>
        <p:spPr>
          <a:xfrm>
            <a:off x="3616238" y="3117330"/>
            <a:ext cx="981705" cy="32778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7"/>
            <a:endCxn id="43" idx="2"/>
          </p:cNvCxnSpPr>
          <p:nvPr/>
        </p:nvCxnSpPr>
        <p:spPr>
          <a:xfrm flipV="1">
            <a:off x="4553706" y="4164915"/>
            <a:ext cx="538306" cy="745796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047289" y="2156359"/>
            <a:ext cx="1733805" cy="365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Project Design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>
            <a:stCxn id="28" idx="3"/>
            <a:endCxn id="2" idx="2"/>
          </p:cNvCxnSpPr>
          <p:nvPr/>
        </p:nvCxnSpPr>
        <p:spPr>
          <a:xfrm flipV="1">
            <a:off x="4781094" y="2101843"/>
            <a:ext cx="368090" cy="23739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163772" y="5904011"/>
            <a:ext cx="1624361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Experimental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indings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stCxn id="34" idx="0"/>
            <a:endCxn id="8" idx="5"/>
          </p:cNvCxnSpPr>
          <p:nvPr/>
        </p:nvCxnSpPr>
        <p:spPr>
          <a:xfrm flipH="1" flipV="1">
            <a:off x="4553706" y="5557289"/>
            <a:ext cx="422247" cy="346722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815930" y="3921153"/>
            <a:ext cx="1851588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Critical Process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Parameters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>
            <a:stCxn id="36" idx="0"/>
            <a:endCxn id="13" idx="4"/>
          </p:cNvCxnSpPr>
          <p:nvPr/>
        </p:nvCxnSpPr>
        <p:spPr>
          <a:xfrm flipV="1">
            <a:off x="8741724" y="3682623"/>
            <a:ext cx="251657" cy="23853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325925" y="1853876"/>
            <a:ext cx="1918204" cy="684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Regulatory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Compliance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/>
          <p:cNvCxnSpPr>
            <a:stCxn id="38" idx="1"/>
            <a:endCxn id="2" idx="6"/>
          </p:cNvCxnSpPr>
          <p:nvPr/>
        </p:nvCxnSpPr>
        <p:spPr>
          <a:xfrm flipH="1" flipV="1">
            <a:off x="6703664" y="2101843"/>
            <a:ext cx="622261" cy="9437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597940" y="3000246"/>
            <a:ext cx="2586985" cy="1164672"/>
            <a:chOff x="4547607" y="2286000"/>
            <a:chExt cx="3559126" cy="1916350"/>
          </a:xfrm>
        </p:grpSpPr>
        <p:sp>
          <p:nvSpPr>
            <p:cNvPr id="43" name="Regular Pentagon 42"/>
            <p:cNvSpPr/>
            <p:nvPr/>
          </p:nvSpPr>
          <p:spPr>
            <a:xfrm>
              <a:off x="4547607" y="2286000"/>
              <a:ext cx="3559126" cy="1916350"/>
            </a:xfrm>
            <a:prstGeom prst="pent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05471" y="2415598"/>
              <a:ext cx="164339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CDE</a:t>
              </a:r>
            </a:p>
            <a:p>
              <a:pPr algn="ctr"/>
              <a:r>
                <a:rPr lang="en-US" sz="3200" dirty="0" smtClean="0"/>
                <a:t>Modules</a:t>
              </a:r>
              <a:endParaRPr lang="en-US" sz="3200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415490" y="406291"/>
            <a:ext cx="5361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Multi-modular CDE Framework</a:t>
            </a:r>
            <a:endParaRPr lang="en-US" sz="3200" dirty="0"/>
          </a:p>
        </p:txBody>
      </p:sp>
      <p:sp>
        <p:nvSpPr>
          <p:cNvPr id="48" name="Rectangle 47"/>
          <p:cNvSpPr/>
          <p:nvPr/>
        </p:nvSpPr>
        <p:spPr>
          <a:xfrm>
            <a:off x="1015147" y="1471001"/>
            <a:ext cx="1660358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Study Subject</a:t>
            </a:r>
          </a:p>
        </p:txBody>
      </p:sp>
      <p:cxnSp>
        <p:nvCxnSpPr>
          <p:cNvPr id="49" name="Straight Connector 48"/>
          <p:cNvCxnSpPr>
            <a:stCxn id="48" idx="2"/>
            <a:endCxn id="7" idx="0"/>
          </p:cNvCxnSpPr>
          <p:nvPr/>
        </p:nvCxnSpPr>
        <p:spPr>
          <a:xfrm>
            <a:off x="1845326" y="1836761"/>
            <a:ext cx="810792" cy="82336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20205" y="2248143"/>
            <a:ext cx="1665827" cy="3680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Animal </a:t>
            </a:r>
            <a:r>
              <a:rPr lang="en-US" dirty="0" smtClean="0">
                <a:solidFill>
                  <a:schemeClr val="tx1"/>
                </a:solidFill>
              </a:rPr>
              <a:t>Model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>
            <a:stCxn id="7" idx="2"/>
            <a:endCxn id="50" idx="2"/>
          </p:cNvCxnSpPr>
          <p:nvPr/>
        </p:nvCxnSpPr>
        <p:spPr>
          <a:xfrm flipH="1" flipV="1">
            <a:off x="1053119" y="2616162"/>
            <a:ext cx="642879" cy="50116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7" idx="3"/>
            <a:endCxn id="54" idx="0"/>
          </p:cNvCxnSpPr>
          <p:nvPr/>
        </p:nvCxnSpPr>
        <p:spPr>
          <a:xfrm flipH="1">
            <a:off x="1275973" y="3440619"/>
            <a:ext cx="701238" cy="49950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7" idx="5"/>
            <a:endCxn id="55" idx="0"/>
          </p:cNvCxnSpPr>
          <p:nvPr/>
        </p:nvCxnSpPr>
        <p:spPr>
          <a:xfrm>
            <a:off x="3335025" y="3440619"/>
            <a:ext cx="158822" cy="57762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43059" y="3940128"/>
            <a:ext cx="1665827" cy="3680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In-vitro</a:t>
            </a:r>
            <a:r>
              <a:rPr lang="en-US" dirty="0">
                <a:solidFill>
                  <a:schemeClr val="tx1"/>
                </a:solidFill>
              </a:rPr>
              <a:t> System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660933" y="3918170"/>
            <a:ext cx="1665827" cy="571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Experimental </a:t>
            </a:r>
            <a:r>
              <a:rPr lang="en-US" dirty="0">
                <a:solidFill>
                  <a:schemeClr val="tx1"/>
                </a:solidFill>
              </a:rPr>
              <a:t>Assay</a:t>
            </a:r>
          </a:p>
        </p:txBody>
      </p:sp>
      <p:pic>
        <p:nvPicPr>
          <p:cNvPr id="70" name="Audio 6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57"/>
    </mc:Choice>
    <mc:Fallback xmlns="">
      <p:transition spd="slow" advTm="81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7499" y="461714"/>
            <a:ext cx="3797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ReMeDy</a:t>
            </a:r>
            <a:r>
              <a:rPr lang="en-US" sz="3200" dirty="0"/>
              <a:t> </a:t>
            </a:r>
            <a:r>
              <a:rPr lang="en-US" sz="3200" dirty="0" smtClean="0"/>
              <a:t>functionality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046489"/>
            <a:ext cx="10058400" cy="55344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5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7499" y="461714"/>
            <a:ext cx="3797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ReMeDy</a:t>
            </a:r>
            <a:r>
              <a:rPr lang="en-US" sz="3200" dirty="0"/>
              <a:t> </a:t>
            </a:r>
            <a:r>
              <a:rPr lang="en-US" sz="3200" dirty="0" smtClean="0"/>
              <a:t>functionality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46489"/>
            <a:ext cx="10058400" cy="43775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61067" y="5726668"/>
            <a:ext cx="10269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individual project links provide access to all CDE content from each iPSC and CSC project in ReMeDy.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7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80"/>
    </mc:Choice>
    <mc:Fallback xmlns="">
      <p:transition spd="slow" advTm="7008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7499" y="461714"/>
            <a:ext cx="3797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ReMeDy</a:t>
            </a:r>
            <a:r>
              <a:rPr lang="en-US" sz="3200" dirty="0"/>
              <a:t> </a:t>
            </a:r>
            <a:r>
              <a:rPr lang="en-US" sz="3200" dirty="0" smtClean="0"/>
              <a:t>functionality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42" y="1046489"/>
            <a:ext cx="9379115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31083" y="6164818"/>
            <a:ext cx="992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customized counting schemas allow users access to quick CDE statistics and easy search refinement.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80"/>
    </mc:Choice>
    <mc:Fallback xmlns="">
      <p:transition spd="slow" advTm="7008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9228" y="462012"/>
            <a:ext cx="4513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ReMeDy</a:t>
            </a:r>
            <a:r>
              <a:rPr lang="en-US" sz="3200" dirty="0" smtClean="0"/>
              <a:t> feasibility testing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30416" y="1857676"/>
            <a:ext cx="91343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test the feasibility of the ReMeDy platform to successfully store data from </a:t>
            </a:r>
            <a:r>
              <a:rPr lang="en-US" dirty="0" smtClean="0"/>
              <a:t>stem cell </a:t>
            </a:r>
            <a:r>
              <a:rPr lang="en-US" dirty="0" smtClean="0"/>
              <a:t>projects, we abstracted </a:t>
            </a:r>
            <a:r>
              <a:rPr lang="en-US" dirty="0" smtClean="0"/>
              <a:t>CDEs fro 103 published clinical, pre-clinical, and in vitro induced pluripotent stem cell (iPSC) (51) and cancer </a:t>
            </a:r>
            <a:r>
              <a:rPr lang="en-US" smtClean="0"/>
              <a:t>stem cell (CSC) </a:t>
            </a:r>
            <a:r>
              <a:rPr lang="en-US" dirty="0" smtClean="0"/>
              <a:t>(52) studies.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studies selection was randomized across PubMed indexed research, with the aim of obtaining a diverse set of research across time, research location, and research type.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Abstraction was performed by trained personnel with experience in stem cell research.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total of </a:t>
            </a:r>
            <a:r>
              <a:rPr lang="en-US" dirty="0" smtClean="0"/>
              <a:t>103 </a:t>
            </a:r>
            <a:r>
              <a:rPr lang="en-US" dirty="0" smtClean="0"/>
              <a:t>iPSC resources were created, along with </a:t>
            </a:r>
            <a:r>
              <a:rPr lang="en-US" dirty="0" smtClean="0"/>
              <a:t>170 </a:t>
            </a:r>
            <a:r>
              <a:rPr lang="en-US" dirty="0" smtClean="0"/>
              <a:t>research subject records.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 average, </a:t>
            </a:r>
            <a:r>
              <a:rPr lang="en-US" dirty="0" smtClean="0"/>
              <a:t>76 </a:t>
            </a:r>
            <a:r>
              <a:rPr lang="en-US" dirty="0" smtClean="0"/>
              <a:t>CDEs per iPSC study were abstracted out of a </a:t>
            </a:r>
            <a:r>
              <a:rPr lang="en-US" dirty="0"/>
              <a:t>total of </a:t>
            </a:r>
            <a:r>
              <a:rPr lang="en-US" dirty="0" smtClean="0"/>
              <a:t>841 </a:t>
            </a:r>
            <a:r>
              <a:rPr lang="en-US" dirty="0"/>
              <a:t>CDEs in the multi-modular framework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0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16"/>
    </mc:Choice>
    <mc:Fallback xmlns="">
      <p:transition spd="slow" advTm="6561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841507"/>
              </p:ext>
            </p:extLst>
          </p:nvPr>
        </p:nvGraphicFramePr>
        <p:xfrm>
          <a:off x="1123950" y="1292469"/>
          <a:ext cx="8610599" cy="4897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7179" y="447675"/>
            <a:ext cx="10117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Distribution of stem cell projects in ReMeDy by project type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561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502</Words>
  <Application>Microsoft Office PowerPoint</Application>
  <PresentationFormat>Widescreen</PresentationFormat>
  <Paragraphs>84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Intelligent Integrative Platform for Sharing Heterogenuous Stem Cell Research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Mount Sinai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Borziak, Kirill</dc:creator>
  <cp:lastModifiedBy>Borziak, Kirill</cp:lastModifiedBy>
  <cp:revision>18</cp:revision>
  <dcterms:created xsi:type="dcterms:W3CDTF">2021-11-18T16:25:45Z</dcterms:created>
  <dcterms:modified xsi:type="dcterms:W3CDTF">2021-11-19T21:20:14Z</dcterms:modified>
</cp:coreProperties>
</file>