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58" r:id="rId5"/>
    <p:sldId id="262" r:id="rId6"/>
    <p:sldId id="263" r:id="rId7"/>
    <p:sldId id="264" r:id="rId8"/>
    <p:sldId id="26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322" autoAdjust="0"/>
  </p:normalViewPr>
  <p:slideViewPr>
    <p:cSldViewPr snapToGrid="0" showGuides="1">
      <p:cViewPr>
        <p:scale>
          <a:sx n="50" d="100"/>
          <a:sy n="50" d="100"/>
        </p:scale>
        <p:origin x="-534" y="5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A8F10-A79A-4C50-8D09-F0D8359DF49E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1C91A-78AB-4198-9FEC-851814209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289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A8F10-A79A-4C50-8D09-F0D8359DF49E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1C91A-78AB-4198-9FEC-851814209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374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A8F10-A79A-4C50-8D09-F0D8359DF49E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1C91A-78AB-4198-9FEC-851814209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332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A8F10-A79A-4C50-8D09-F0D8359DF49E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1C91A-78AB-4198-9FEC-851814209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795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A8F10-A79A-4C50-8D09-F0D8359DF49E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1C91A-78AB-4198-9FEC-851814209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046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A8F10-A79A-4C50-8D09-F0D8359DF49E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1C91A-78AB-4198-9FEC-851814209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579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A8F10-A79A-4C50-8D09-F0D8359DF49E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1C91A-78AB-4198-9FEC-851814209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53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A8F10-A79A-4C50-8D09-F0D8359DF49E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1C91A-78AB-4198-9FEC-851814209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419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A8F10-A79A-4C50-8D09-F0D8359DF49E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1C91A-78AB-4198-9FEC-851814209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323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A8F10-A79A-4C50-8D09-F0D8359DF49E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1C91A-78AB-4198-9FEC-851814209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421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A8F10-A79A-4C50-8D09-F0D8359DF49E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1C91A-78AB-4198-9FEC-851814209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968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A8F10-A79A-4C50-8D09-F0D8359DF49E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F1C91A-78AB-4198-9FEC-851814209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884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398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Utilizing Shared Big Data to Identify Liver Cancer Dedifferentiation </a:t>
            </a:r>
            <a:r>
              <a:rPr lang="en-US" dirty="0" smtClean="0"/>
              <a:t>Markers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98877"/>
            <a:ext cx="9144000" cy="1655762"/>
          </a:xfrm>
        </p:spPr>
        <p:txBody>
          <a:bodyPr>
            <a:normAutofit/>
          </a:bodyPr>
          <a:lstStyle/>
          <a:p>
            <a:r>
              <a:rPr lang="en-US" sz="3200" u="sng" dirty="0"/>
              <a:t>Kirill </a:t>
            </a:r>
            <a:r>
              <a:rPr lang="en-US" sz="3200" u="sng" dirty="0" smtClean="0"/>
              <a:t>Borziak</a:t>
            </a:r>
            <a:r>
              <a:rPr lang="en-US" sz="3200" dirty="0" smtClean="0"/>
              <a:t> </a:t>
            </a:r>
            <a:r>
              <a:rPr lang="en-US" sz="3200" dirty="0"/>
              <a:t>and Joseph </a:t>
            </a:r>
            <a:r>
              <a:rPr lang="en-US" sz="3200" dirty="0" smtClean="0"/>
              <a:t>Finkelstein</a:t>
            </a:r>
            <a:endParaRPr lang="en-US" sz="3200" dirty="0"/>
          </a:p>
          <a:p>
            <a:r>
              <a:rPr lang="en-US" i="1" dirty="0" smtClean="0"/>
              <a:t>Icahn </a:t>
            </a:r>
            <a:r>
              <a:rPr lang="en-US" i="1" dirty="0"/>
              <a:t>School of Medicine at Mount </a:t>
            </a:r>
            <a:r>
              <a:rPr lang="en-US" i="1" dirty="0" smtClean="0"/>
              <a:t>Sinai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947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94"/>
    </mc:Choice>
    <mc:Fallback>
      <p:transition spd="slow" advTm="154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. The cancer stem cell model postulates that cancer is organized in a... |  Download Scientific Diagr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54" y="1380677"/>
            <a:ext cx="3726908" cy="490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51274" y="443701"/>
            <a:ext cx="35155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Cancer Stem Cells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5196468" y="1947320"/>
            <a:ext cx="63935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Growing evidence has implicated cancer stem cells for causing the therapeutic resistance, tumor recurrence, and </a:t>
            </a:r>
            <a:r>
              <a:rPr lang="en-US" dirty="0" smtClean="0"/>
              <a:t>metastasis.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Cancer stem cells </a:t>
            </a:r>
            <a:r>
              <a:rPr lang="en-US" dirty="0"/>
              <a:t>represent a key target for translational medicine in improving cancer treatment and outcomes</a:t>
            </a:r>
            <a:r>
              <a:rPr lang="en-US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It </a:t>
            </a:r>
            <a:r>
              <a:rPr lang="en-US" dirty="0"/>
              <a:t>is still not entirely understood how </a:t>
            </a:r>
            <a:r>
              <a:rPr lang="en-US" dirty="0" smtClean="0"/>
              <a:t>cancer stem cells </a:t>
            </a:r>
            <a:r>
              <a:rPr lang="en-US" dirty="0" smtClean="0"/>
              <a:t>are derived from adult fully differentiated </a:t>
            </a:r>
            <a:r>
              <a:rPr lang="en-US" dirty="0"/>
              <a:t>cells with regards to expression of </a:t>
            </a:r>
            <a:r>
              <a:rPr lang="en-US" dirty="0" smtClean="0"/>
              <a:t>dedifferentiation </a:t>
            </a:r>
            <a:r>
              <a:rPr lang="en-US" dirty="0"/>
              <a:t>factors</a:t>
            </a:r>
            <a:r>
              <a:rPr lang="en-US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Here we present a meta analysis of adult liver and liver cancer single cell RNA-</a:t>
            </a:r>
            <a:r>
              <a:rPr lang="en-US" dirty="0" err="1" smtClean="0"/>
              <a:t>seq</a:t>
            </a:r>
            <a:r>
              <a:rPr lang="en-US" dirty="0" smtClean="0"/>
              <a:t> analyses.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7000" y="6579933"/>
            <a:ext cx="62937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Zhang, </a:t>
            </a:r>
            <a:r>
              <a:rPr lang="en-US" sz="800" dirty="0" err="1" smtClean="0"/>
              <a:t>Kangyi</a:t>
            </a:r>
            <a:r>
              <a:rPr lang="en-US" sz="800" dirty="0" smtClean="0"/>
              <a:t>. (2016). A </a:t>
            </a:r>
            <a:r>
              <a:rPr lang="en-US" sz="800" dirty="0" err="1" smtClean="0"/>
              <a:t>Chemopreventive</a:t>
            </a:r>
            <a:r>
              <a:rPr lang="en-US" sz="800" dirty="0" smtClean="0"/>
              <a:t> </a:t>
            </a:r>
            <a:r>
              <a:rPr lang="en-US" sz="800" dirty="0" err="1" smtClean="0"/>
              <a:t>Nanodiamond</a:t>
            </a:r>
            <a:r>
              <a:rPr lang="en-US" sz="800" dirty="0" smtClean="0"/>
              <a:t> Platform for Oral Cancer Treatment. Journal - California Dental Association. 44. 121-127. </a:t>
            </a:r>
            <a:endParaRPr lang="en-US" sz="800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871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040"/>
    </mc:Choice>
    <mc:Fallback>
      <p:transition spd="slow" advTm="81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38142" y="431073"/>
            <a:ext cx="27418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Meta analysis</a:t>
            </a:r>
            <a:endParaRPr lang="en-US" sz="3600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936171" y="1198729"/>
            <a:ext cx="10319657" cy="535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ja-JP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MS Mincho" charset="-128"/>
                <a:cs typeface="Times New Roman" panose="02020603050405020304" pitchFamily="18" charset="0"/>
              </a:rPr>
              <a:t>The following studies were utilized for liver cancer cell profiles (GSE125449) and healthy liver cell profiles (GSE130473)</a:t>
            </a:r>
            <a:r>
              <a:rPr lang="en-US" altLang="ja-JP" dirty="0" smtClean="0"/>
              <a:t>.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altLang="ja-JP" dirty="0" smtClean="0"/>
          </a:p>
          <a:p>
            <a:pPr marL="171450" lvl="0" indent="-1714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The liver cancer study consists of 9946 single-cell RNA-</a:t>
            </a:r>
            <a:r>
              <a:rPr lang="en-US" dirty="0" err="1"/>
              <a:t>seq</a:t>
            </a:r>
            <a:r>
              <a:rPr lang="en-US" dirty="0"/>
              <a:t> profiles from 19 patients, totaling over 56 million reads and 4.2 billion base </a:t>
            </a:r>
            <a:r>
              <a:rPr lang="en-US" dirty="0" smtClean="0"/>
              <a:t>pairs. </a:t>
            </a:r>
          </a:p>
          <a:p>
            <a:pPr marL="171450" lvl="0" indent="-1714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171450" lvl="0" indent="-1714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The adult </a:t>
            </a:r>
            <a:r>
              <a:rPr lang="en-US" dirty="0"/>
              <a:t>liver study consists of 1467 single-cell RNA-</a:t>
            </a:r>
            <a:r>
              <a:rPr lang="en-US" dirty="0" err="1"/>
              <a:t>seq</a:t>
            </a:r>
            <a:r>
              <a:rPr lang="en-US" dirty="0"/>
              <a:t> profiles, totaling 283 million reads and 21 billion base </a:t>
            </a:r>
            <a:r>
              <a:rPr lang="en-US" dirty="0" smtClean="0"/>
              <a:t>pairs.</a:t>
            </a:r>
          </a:p>
          <a:p>
            <a:pPr marL="171450" lvl="0" indent="-1714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171450" lvl="0" indent="-1714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ja-JP" dirty="0" smtClean="0"/>
              <a:t>We performed extensive pre-processing normalization, including </a:t>
            </a:r>
            <a:r>
              <a:rPr lang="en-US" dirty="0" smtClean="0"/>
              <a:t>filtering </a:t>
            </a:r>
            <a:r>
              <a:rPr lang="en-US" dirty="0"/>
              <a:t>out low coverage </a:t>
            </a:r>
            <a:r>
              <a:rPr lang="en-US" dirty="0" smtClean="0"/>
              <a:t>samples (&lt;1000 reads), </a:t>
            </a:r>
            <a:r>
              <a:rPr lang="en-US" dirty="0"/>
              <a:t>low coverage </a:t>
            </a:r>
            <a:r>
              <a:rPr lang="en-US" dirty="0" smtClean="0"/>
              <a:t>genes (0 in all samples), </a:t>
            </a:r>
            <a:r>
              <a:rPr lang="en-US" dirty="0"/>
              <a:t>and non-protein coding genes. </a:t>
            </a:r>
            <a:endParaRPr lang="en-US" dirty="0" smtClean="0"/>
          </a:p>
          <a:p>
            <a:pPr marL="171450" lvl="0" indent="-1714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171450" lvl="0" indent="-1714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ja-JP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To contro</a:t>
            </a:r>
            <a:r>
              <a:rPr lang="en-US" altLang="ja-JP" dirty="0" smtClean="0"/>
              <a:t>l for batch effects between samples, we utilized </a:t>
            </a:r>
            <a:r>
              <a:rPr lang="en-US" altLang="ja-JP" dirty="0" err="1" smtClean="0"/>
              <a:t>EdgeR</a:t>
            </a:r>
            <a:r>
              <a:rPr lang="en-US" altLang="ja-JP" dirty="0" smtClean="0"/>
              <a:t> to control for </a:t>
            </a:r>
            <a:r>
              <a:rPr lang="en-US" dirty="0" smtClean="0"/>
              <a:t>library size, calculate </a:t>
            </a:r>
            <a:r>
              <a:rPr lang="en-US" dirty="0"/>
              <a:t>the common dispersion for all genes, </a:t>
            </a:r>
            <a:r>
              <a:rPr lang="en-US" dirty="0" smtClean="0"/>
              <a:t>and individual </a:t>
            </a:r>
            <a:r>
              <a:rPr lang="en-US" dirty="0"/>
              <a:t>gene dispersion. </a:t>
            </a:r>
            <a:endParaRPr lang="en-US" dirty="0" smtClean="0"/>
          </a:p>
          <a:p>
            <a:pPr marL="171450" lvl="0" indent="-1714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171450" lvl="0" indent="-1714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Differential </a:t>
            </a:r>
            <a:r>
              <a:rPr lang="en-US" dirty="0"/>
              <a:t>expression was assessed using the quasi-likelihood </a:t>
            </a:r>
            <a:r>
              <a:rPr lang="en-US" dirty="0" smtClean="0"/>
              <a:t>F-test </a:t>
            </a:r>
            <a:r>
              <a:rPr lang="en-US" dirty="0"/>
              <a:t>a</a:t>
            </a:r>
            <a:r>
              <a:rPr lang="en-US" dirty="0" smtClean="0"/>
              <a:t>fter fitting the negative binomial GLM for each gene, using study type in the design matrix to further account for</a:t>
            </a:r>
            <a:r>
              <a:rPr lang="en-US" dirty="0" smtClean="0"/>
              <a:t> </a:t>
            </a:r>
            <a:r>
              <a:rPr lang="en-US" dirty="0"/>
              <a:t>batch </a:t>
            </a:r>
            <a:r>
              <a:rPr lang="en-US" dirty="0" smtClean="0"/>
              <a:t>effect.</a:t>
            </a:r>
          </a:p>
          <a:p>
            <a:pPr marL="171450" lvl="0" indent="-1714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171450" lvl="0" indent="-1714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False </a:t>
            </a:r>
            <a:r>
              <a:rPr lang="en-US" dirty="0"/>
              <a:t>discovery rate was </a:t>
            </a:r>
            <a:r>
              <a:rPr lang="en-US" dirty="0" smtClean="0"/>
              <a:t>controlled </a:t>
            </a:r>
            <a:r>
              <a:rPr lang="en-US" dirty="0"/>
              <a:t>using </a:t>
            </a:r>
            <a:r>
              <a:rPr lang="en-US" dirty="0" err="1" smtClean="0"/>
              <a:t>Bonferroni</a:t>
            </a:r>
            <a:r>
              <a:rPr lang="en-US" dirty="0" smtClean="0"/>
              <a:t> </a:t>
            </a:r>
            <a:r>
              <a:rPr lang="en-US" dirty="0"/>
              <a:t>multiple testing correction. </a:t>
            </a:r>
            <a:endParaRPr kumimoji="0" lang="en-US" altLang="ja-JP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798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050"/>
    </mc:Choice>
    <mc:Fallback>
      <p:transition spd="slow" advTm="111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15182" y="431073"/>
            <a:ext cx="43835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Differential expression</a:t>
            </a:r>
            <a:endParaRPr lang="en-US" sz="36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936171" y="1836464"/>
            <a:ext cx="10319657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1450" lvl="0" indent="-1714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ja-JP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MS Mincho" charset="-128"/>
                <a:cs typeface="Times New Roman" panose="02020603050405020304" pitchFamily="18" charset="0"/>
              </a:rPr>
              <a:t>The final differential expression analysis consisted of </a:t>
            </a:r>
            <a:r>
              <a:rPr lang="en-US" dirty="0"/>
              <a:t>2434 single-cell samples across 18,263 protein-coding genes. </a:t>
            </a:r>
            <a:endParaRPr lang="en-US" dirty="0" smtClean="0"/>
          </a:p>
          <a:p>
            <a:pPr marL="171450" lvl="0" indent="-1714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171450" lvl="0" indent="-1714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We compared expression of </a:t>
            </a:r>
            <a:r>
              <a:rPr lang="en-US" dirty="0"/>
              <a:t>two types of adult liver cells (CD235a-/</a:t>
            </a:r>
            <a:r>
              <a:rPr lang="en-US" dirty="0" err="1"/>
              <a:t>EpCAM</a:t>
            </a:r>
            <a:r>
              <a:rPr lang="en-US" dirty="0"/>
              <a:t>+/ASGPR1+ and CD235a-/</a:t>
            </a:r>
            <a:r>
              <a:rPr lang="en-US" dirty="0" err="1"/>
              <a:t>EpCAM</a:t>
            </a:r>
            <a:r>
              <a:rPr lang="en-US" dirty="0" smtClean="0"/>
              <a:t>+) (444 single-cell samples) </a:t>
            </a:r>
            <a:r>
              <a:rPr lang="en-US" dirty="0"/>
              <a:t>and the liver </a:t>
            </a:r>
            <a:r>
              <a:rPr lang="en-US" dirty="0" smtClean="0"/>
              <a:t>CSCs (1990 single-cell samples). </a:t>
            </a:r>
          </a:p>
          <a:p>
            <a:pPr marL="171450" lvl="0" indent="-1714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171450" lvl="0" indent="-1714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We </a:t>
            </a:r>
            <a:r>
              <a:rPr lang="en-US" dirty="0"/>
              <a:t>identified 519 genes that were differentially expressed between liver CSCs and adult liver cell types.  </a:t>
            </a:r>
            <a:endParaRPr lang="en-US" dirty="0" smtClean="0"/>
          </a:p>
          <a:p>
            <a:pPr marL="171450" lvl="0" indent="-1714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171450" lvl="0" indent="-1714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134 </a:t>
            </a:r>
            <a:r>
              <a:rPr lang="en-US" dirty="0"/>
              <a:t>were significantly higher expressed in the liver </a:t>
            </a:r>
            <a:r>
              <a:rPr lang="en-US" dirty="0" smtClean="0"/>
              <a:t>CSCs. </a:t>
            </a:r>
          </a:p>
          <a:p>
            <a:pPr marL="171450" lvl="0" indent="-1714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171450" lvl="0" indent="-1714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385 </a:t>
            </a:r>
            <a:r>
              <a:rPr lang="en-US" dirty="0"/>
              <a:t>protein coding genes were significantly higher expressed in the adult liver cell types. </a:t>
            </a:r>
            <a:endParaRPr kumimoji="0" lang="en-US" altLang="ja-JP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582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871"/>
    </mc:Choice>
    <mc:Fallback>
      <p:transition spd="slow" advTm="588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28759" y="431072"/>
            <a:ext cx="45606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Gene Ontology analysis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4232368" y="1476102"/>
            <a:ext cx="3756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Gene categories enriched in liver CSCs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9759990"/>
              </p:ext>
            </p:extLst>
          </p:nvPr>
        </p:nvGraphicFramePr>
        <p:xfrm>
          <a:off x="2442754" y="2143517"/>
          <a:ext cx="7328263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82280">
                  <a:extLst>
                    <a:ext uri="{9D8B030D-6E8A-4147-A177-3AD203B41FA5}">
                      <a16:colId xmlns:a16="http://schemas.microsoft.com/office/drawing/2014/main" val="2142117879"/>
                    </a:ext>
                  </a:extLst>
                </a:gridCol>
                <a:gridCol w="1478233">
                  <a:extLst>
                    <a:ext uri="{9D8B030D-6E8A-4147-A177-3AD203B41FA5}">
                      <a16:colId xmlns:a16="http://schemas.microsoft.com/office/drawing/2014/main" val="779458725"/>
                    </a:ext>
                  </a:extLst>
                </a:gridCol>
                <a:gridCol w="1467750">
                  <a:extLst>
                    <a:ext uri="{9D8B030D-6E8A-4147-A177-3AD203B41FA5}">
                      <a16:colId xmlns:a16="http://schemas.microsoft.com/office/drawing/2014/main" val="29125280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GO Term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GO</a:t>
                      </a:r>
                      <a:r>
                        <a:rPr lang="en-US" baseline="0" dirty="0" smtClean="0"/>
                        <a:t> 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P-value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77458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Structural constituent of ribosome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GO:0003735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8.9E-27</a:t>
                      </a:r>
                      <a:endParaRPr lang="en-US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97194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Translation initiation complex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GO:0070992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9.8E-24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53965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rRNA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processing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GO:0006364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1.1E-20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21534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Mitochondrial respiratory chain complex 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GO:0005747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3.1E-5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37149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NADH dehydrogenase (ubiquinone) activity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GO:0008137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3.2E-5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43224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ATP biosynthetic process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GO:0006754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2.9E-3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1367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Extracellular vesicle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GO:1903561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6.2E-12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79975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ncRNA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processing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GO:0034470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3.2E-14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3160370"/>
                  </a:ext>
                </a:extLst>
              </a:tr>
            </a:tbl>
          </a:graphicData>
        </a:graphic>
      </p:graphicFrame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861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326"/>
    </mc:Choice>
    <mc:Fallback>
      <p:transition spd="slow" advTm="1073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28759" y="431072"/>
            <a:ext cx="45606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Gene Ontology analysis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3741042" y="1476102"/>
            <a:ext cx="4731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Gene categories enriched in adult liver cell types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1605495"/>
              </p:ext>
            </p:extLst>
          </p:nvPr>
        </p:nvGraphicFramePr>
        <p:xfrm>
          <a:off x="2442754" y="2143517"/>
          <a:ext cx="7328263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82280">
                  <a:extLst>
                    <a:ext uri="{9D8B030D-6E8A-4147-A177-3AD203B41FA5}">
                      <a16:colId xmlns:a16="http://schemas.microsoft.com/office/drawing/2014/main" val="2142117879"/>
                    </a:ext>
                  </a:extLst>
                </a:gridCol>
                <a:gridCol w="1478233">
                  <a:extLst>
                    <a:ext uri="{9D8B030D-6E8A-4147-A177-3AD203B41FA5}">
                      <a16:colId xmlns:a16="http://schemas.microsoft.com/office/drawing/2014/main" val="779458725"/>
                    </a:ext>
                  </a:extLst>
                </a:gridCol>
                <a:gridCol w="1467750">
                  <a:extLst>
                    <a:ext uri="{9D8B030D-6E8A-4147-A177-3AD203B41FA5}">
                      <a16:colId xmlns:a16="http://schemas.microsoft.com/office/drawing/2014/main" val="29125280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GO Term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GO</a:t>
                      </a:r>
                      <a:r>
                        <a:rPr lang="en-US" baseline="0" dirty="0" smtClean="0"/>
                        <a:t> 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P-value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77458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organic acid metabolic process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GO:0006082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8.1E-18</a:t>
                      </a:r>
                      <a:endParaRPr lang="en-US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97194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carboxylic acid metabolic process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GO:0019752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1.2E-17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53965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lipid metabolic process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GO:0006629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4.3E-7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21534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drug metabolic process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GO:0006805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5.4E-5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3714934"/>
                  </a:ext>
                </a:extLst>
              </a:tr>
            </a:tbl>
          </a:graphicData>
        </a:graphic>
      </p:graphicFrame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981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387"/>
    </mc:Choice>
    <mc:Fallback>
      <p:transition spd="slow" advTm="38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14162" y="450374"/>
            <a:ext cx="47636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Dedifferentiation factors</a:t>
            </a:r>
            <a:endParaRPr lang="en-US" sz="36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9580787"/>
              </p:ext>
            </p:extLst>
          </p:nvPr>
        </p:nvGraphicFramePr>
        <p:xfrm>
          <a:off x="1542196" y="1589856"/>
          <a:ext cx="9130352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7601">
                  <a:extLst>
                    <a:ext uri="{9D8B030D-6E8A-4147-A177-3AD203B41FA5}">
                      <a16:colId xmlns:a16="http://schemas.microsoft.com/office/drawing/2014/main" val="1028600402"/>
                    </a:ext>
                  </a:extLst>
                </a:gridCol>
                <a:gridCol w="1815152">
                  <a:extLst>
                    <a:ext uri="{9D8B030D-6E8A-4147-A177-3AD203B41FA5}">
                      <a16:colId xmlns:a16="http://schemas.microsoft.com/office/drawing/2014/main" val="3401475088"/>
                    </a:ext>
                  </a:extLst>
                </a:gridCol>
                <a:gridCol w="1842448">
                  <a:extLst>
                    <a:ext uri="{9D8B030D-6E8A-4147-A177-3AD203B41FA5}">
                      <a16:colId xmlns:a16="http://schemas.microsoft.com/office/drawing/2014/main" val="854483813"/>
                    </a:ext>
                  </a:extLst>
                </a:gridCol>
                <a:gridCol w="1815151">
                  <a:extLst>
                    <a:ext uri="{9D8B030D-6E8A-4147-A177-3AD203B41FA5}">
                      <a16:colId xmlns:a16="http://schemas.microsoft.com/office/drawing/2014/main" val="37149763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Factor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Gene</a:t>
                      </a:r>
                      <a:r>
                        <a:rPr lang="en-US" baseline="0" dirty="0" smtClean="0"/>
                        <a:t> 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Fold change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P-value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07213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Hepatocyte Nuclear Factor 4 Alpha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HNF4A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0.338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4.43E-5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61065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Transforming Growth Factor β1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TGFB1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4.74X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1.46E-104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09387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Msh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Homeobox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MSX-2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1.36X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1.99E-17</a:t>
                      </a:r>
                      <a:endParaRPr lang="en-US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743906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009934" y="3862316"/>
            <a:ext cx="1020284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HNF4A, the </a:t>
            </a:r>
            <a:r>
              <a:rPr lang="en-US" dirty="0"/>
              <a:t>primary differentiation factor of liver </a:t>
            </a:r>
            <a:r>
              <a:rPr lang="en-US" dirty="0" smtClean="0"/>
              <a:t>cells, is significant downregulated in liver CSCs.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TGFB1, driver of mesenchymal/stemness </a:t>
            </a:r>
            <a:r>
              <a:rPr lang="en-US" dirty="0"/>
              <a:t>phenotype observed in hepatocellular </a:t>
            </a:r>
            <a:r>
              <a:rPr lang="en-US" dirty="0" smtClean="0"/>
              <a:t>carcinomas, is significantly upregulated in liver CSCs.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Although Msx1 has been implicated in intestinal tumorigenesis, we report MSX-2 as a potential novel dedifferentiation factor involved in liver carcinoma development.</a:t>
            </a:r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05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023"/>
    </mc:Choice>
    <mc:Fallback>
      <p:transition spd="slow" advTm="1100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47565" y="2025827"/>
            <a:ext cx="47576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atin typeface="+mj-lt"/>
              </a:rPr>
              <a:t>Thank you for your attention</a:t>
            </a:r>
            <a:endParaRPr lang="en-US" sz="5400" dirty="0">
              <a:latin typeface="+mj-lt"/>
            </a:endParaRPr>
          </a:p>
        </p:txBody>
      </p:sp>
      <p:pic>
        <p:nvPicPr>
          <p:cNvPr id="3074" name="Picture 2" descr="Icahn School of Medicine at Mount Sinai - Wikiped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111" y="1622398"/>
            <a:ext cx="2806599" cy="3890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723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84"/>
    </mc:Choice>
    <mc:Fallback>
      <p:transition spd="slow" advTm="100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585</Words>
  <Application>Microsoft Office PowerPoint</Application>
  <PresentationFormat>Widescreen</PresentationFormat>
  <Paragraphs>105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Yu Gothic</vt:lpstr>
      <vt:lpstr>Arial</vt:lpstr>
      <vt:lpstr>Calibri</vt:lpstr>
      <vt:lpstr>Calibri Light</vt:lpstr>
      <vt:lpstr>MS Mincho</vt:lpstr>
      <vt:lpstr>Times New Roman</vt:lpstr>
      <vt:lpstr>Office Theme</vt:lpstr>
      <vt:lpstr>Utilizing Shared Big Data to Identify Liver Cancer Dedifferentiation Markers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Mount Sinai Health System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Utilizing Shared Big Data to Identify Liver Cancer Dedifferentiation Markers</dc:title>
  <dc:creator>Borziak, Kirill</dc:creator>
  <cp:lastModifiedBy>Borziak, Kirill</cp:lastModifiedBy>
  <cp:revision>17</cp:revision>
  <dcterms:created xsi:type="dcterms:W3CDTF">2021-10-11T14:54:12Z</dcterms:created>
  <dcterms:modified xsi:type="dcterms:W3CDTF">2021-10-11T19:43:34Z</dcterms:modified>
</cp:coreProperties>
</file>