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10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6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2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47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0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9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7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8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4C86C9-589D-4A61-8013-AB22D7274E5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3BCAE8B-679F-4910-A55F-7BC9830E8DE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50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/>
              <a:t>Using EHR Data to Identify Social Determinants of Health Affecting Disparities in Cancer Survival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Wanting Cui</a:t>
            </a:r>
          </a:p>
          <a:p>
            <a:r>
              <a:rPr lang="en-US" dirty="0" smtClean="0"/>
              <a:t>Joseph Finkelstein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25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528449"/>
              </p:ext>
            </p:extLst>
          </p:nvPr>
        </p:nvGraphicFramePr>
        <p:xfrm>
          <a:off x="1097280" y="1867680"/>
          <a:ext cx="10640289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1197">
                  <a:extLst>
                    <a:ext uri="{9D8B030D-6E8A-4147-A177-3AD203B41FA5}">
                      <a16:colId xmlns:a16="http://schemas.microsoft.com/office/drawing/2014/main" val="4103377136"/>
                    </a:ext>
                  </a:extLst>
                </a:gridCol>
                <a:gridCol w="841567">
                  <a:extLst>
                    <a:ext uri="{9D8B030D-6E8A-4147-A177-3AD203B41FA5}">
                      <a16:colId xmlns:a16="http://schemas.microsoft.com/office/drawing/2014/main" val="1832938890"/>
                    </a:ext>
                  </a:extLst>
                </a:gridCol>
                <a:gridCol w="893503">
                  <a:extLst>
                    <a:ext uri="{9D8B030D-6E8A-4147-A177-3AD203B41FA5}">
                      <a16:colId xmlns:a16="http://schemas.microsoft.com/office/drawing/2014/main" val="991417848"/>
                    </a:ext>
                  </a:extLst>
                </a:gridCol>
                <a:gridCol w="893503">
                  <a:extLst>
                    <a:ext uri="{9D8B030D-6E8A-4147-A177-3AD203B41FA5}">
                      <a16:colId xmlns:a16="http://schemas.microsoft.com/office/drawing/2014/main" val="2755987093"/>
                    </a:ext>
                  </a:extLst>
                </a:gridCol>
                <a:gridCol w="893503">
                  <a:extLst>
                    <a:ext uri="{9D8B030D-6E8A-4147-A177-3AD203B41FA5}">
                      <a16:colId xmlns:a16="http://schemas.microsoft.com/office/drawing/2014/main" val="3141377528"/>
                    </a:ext>
                  </a:extLst>
                </a:gridCol>
                <a:gridCol w="959867">
                  <a:extLst>
                    <a:ext uri="{9D8B030D-6E8A-4147-A177-3AD203B41FA5}">
                      <a16:colId xmlns:a16="http://schemas.microsoft.com/office/drawing/2014/main" val="1122921320"/>
                    </a:ext>
                  </a:extLst>
                </a:gridCol>
                <a:gridCol w="841567">
                  <a:extLst>
                    <a:ext uri="{9D8B030D-6E8A-4147-A177-3AD203B41FA5}">
                      <a16:colId xmlns:a16="http://schemas.microsoft.com/office/drawing/2014/main" val="1787465231"/>
                    </a:ext>
                  </a:extLst>
                </a:gridCol>
                <a:gridCol w="893503">
                  <a:extLst>
                    <a:ext uri="{9D8B030D-6E8A-4147-A177-3AD203B41FA5}">
                      <a16:colId xmlns:a16="http://schemas.microsoft.com/office/drawing/2014/main" val="25574300"/>
                    </a:ext>
                  </a:extLst>
                </a:gridCol>
                <a:gridCol w="893503">
                  <a:extLst>
                    <a:ext uri="{9D8B030D-6E8A-4147-A177-3AD203B41FA5}">
                      <a16:colId xmlns:a16="http://schemas.microsoft.com/office/drawing/2014/main" val="3920702555"/>
                    </a:ext>
                  </a:extLst>
                </a:gridCol>
                <a:gridCol w="949288">
                  <a:extLst>
                    <a:ext uri="{9D8B030D-6E8A-4147-A177-3AD203B41FA5}">
                      <a16:colId xmlns:a16="http://schemas.microsoft.com/office/drawing/2014/main" val="1645842615"/>
                    </a:ext>
                  </a:extLst>
                </a:gridCol>
                <a:gridCol w="949288">
                  <a:extLst>
                    <a:ext uri="{9D8B030D-6E8A-4147-A177-3AD203B41FA5}">
                      <a16:colId xmlns:a16="http://schemas.microsoft.com/office/drawing/2014/main" val="870204178"/>
                    </a:ext>
                  </a:extLst>
                </a:gridCol>
              </a:tblGrid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Cancer Type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Lung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Colorectal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Breast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Prostate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25140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Survival Period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Short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Short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Short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Short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Short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1018001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757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2064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6390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6732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97616017"/>
                  </a:ext>
                </a:extLst>
              </a:tr>
              <a:tr h="178435">
                <a:tc gridSpan="11"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Age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72918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69.84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67.23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71.74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62.41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71.38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56.38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67.93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59.38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73.48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62.27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0636509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11.16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11.05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15.04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13.84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15.71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12.98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12.34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10.95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10.62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28744726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70.5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61026324"/>
                  </a:ext>
                </a:extLst>
              </a:tr>
              <a:tr h="178435">
                <a:tc gridSpan="11"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Age group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423583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Young Adult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0.53%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1.50%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3.08%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5.90%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10.03%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2.17%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4.71%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22873542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Middle Age Adult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33.29%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40.16%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27.40%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52.53%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37.18%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65.49%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42.39%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66.44%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22.95%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64.97%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72651271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Older Adult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66.18%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58.33%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69.52%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41.57%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62.82%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24.48%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55.43%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28.85%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77.05%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34.73%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17853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95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014814"/>
              </p:ext>
            </p:extLst>
          </p:nvPr>
        </p:nvGraphicFramePr>
        <p:xfrm>
          <a:off x="1097282" y="1851544"/>
          <a:ext cx="10565474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727">
                  <a:extLst>
                    <a:ext uri="{9D8B030D-6E8A-4147-A177-3AD203B41FA5}">
                      <a16:colId xmlns:a16="http://schemas.microsoft.com/office/drawing/2014/main" val="114577725"/>
                    </a:ext>
                  </a:extLst>
                </a:gridCol>
                <a:gridCol w="835649">
                  <a:extLst>
                    <a:ext uri="{9D8B030D-6E8A-4147-A177-3AD203B41FA5}">
                      <a16:colId xmlns:a16="http://schemas.microsoft.com/office/drawing/2014/main" val="363515813"/>
                    </a:ext>
                  </a:extLst>
                </a:gridCol>
                <a:gridCol w="887221">
                  <a:extLst>
                    <a:ext uri="{9D8B030D-6E8A-4147-A177-3AD203B41FA5}">
                      <a16:colId xmlns:a16="http://schemas.microsoft.com/office/drawing/2014/main" val="3617910021"/>
                    </a:ext>
                  </a:extLst>
                </a:gridCol>
                <a:gridCol w="887221">
                  <a:extLst>
                    <a:ext uri="{9D8B030D-6E8A-4147-A177-3AD203B41FA5}">
                      <a16:colId xmlns:a16="http://schemas.microsoft.com/office/drawing/2014/main" val="1643394665"/>
                    </a:ext>
                  </a:extLst>
                </a:gridCol>
                <a:gridCol w="887221">
                  <a:extLst>
                    <a:ext uri="{9D8B030D-6E8A-4147-A177-3AD203B41FA5}">
                      <a16:colId xmlns:a16="http://schemas.microsoft.com/office/drawing/2014/main" val="2092799389"/>
                    </a:ext>
                  </a:extLst>
                </a:gridCol>
                <a:gridCol w="953118">
                  <a:extLst>
                    <a:ext uri="{9D8B030D-6E8A-4147-A177-3AD203B41FA5}">
                      <a16:colId xmlns:a16="http://schemas.microsoft.com/office/drawing/2014/main" val="3395962027"/>
                    </a:ext>
                  </a:extLst>
                </a:gridCol>
                <a:gridCol w="835649">
                  <a:extLst>
                    <a:ext uri="{9D8B030D-6E8A-4147-A177-3AD203B41FA5}">
                      <a16:colId xmlns:a16="http://schemas.microsoft.com/office/drawing/2014/main" val="125132400"/>
                    </a:ext>
                  </a:extLst>
                </a:gridCol>
                <a:gridCol w="887221">
                  <a:extLst>
                    <a:ext uri="{9D8B030D-6E8A-4147-A177-3AD203B41FA5}">
                      <a16:colId xmlns:a16="http://schemas.microsoft.com/office/drawing/2014/main" val="3351711046"/>
                    </a:ext>
                  </a:extLst>
                </a:gridCol>
                <a:gridCol w="887221">
                  <a:extLst>
                    <a:ext uri="{9D8B030D-6E8A-4147-A177-3AD203B41FA5}">
                      <a16:colId xmlns:a16="http://schemas.microsoft.com/office/drawing/2014/main" val="3358751927"/>
                    </a:ext>
                  </a:extLst>
                </a:gridCol>
                <a:gridCol w="942613">
                  <a:extLst>
                    <a:ext uri="{9D8B030D-6E8A-4147-A177-3AD203B41FA5}">
                      <a16:colId xmlns:a16="http://schemas.microsoft.com/office/drawing/2014/main" val="3621162017"/>
                    </a:ext>
                  </a:extLst>
                </a:gridCol>
                <a:gridCol w="942613">
                  <a:extLst>
                    <a:ext uri="{9D8B030D-6E8A-4147-A177-3AD203B41FA5}">
                      <a16:colId xmlns:a16="http://schemas.microsoft.com/office/drawing/2014/main" val="4093386078"/>
                    </a:ext>
                  </a:extLst>
                </a:gridCol>
              </a:tblGrid>
              <a:tr h="178435">
                <a:tc gridSpan="11"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Gender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580990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Female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44.65%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57.22%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44.52%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49.82%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99.33%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40.22%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45.51%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75209204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Male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55.35%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42.78%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55.48%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50.18%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0.67%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59.78%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54.49%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61085575"/>
                  </a:ext>
                </a:extLst>
              </a:tr>
              <a:tr h="178435">
                <a:tc gridSpan="11"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Race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05706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American Indian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0.26%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0.09%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0.07%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99102517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Asian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0.66%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1.70%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1.71%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2.82%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3.97%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1.54%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0.86%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79905210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Black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23.25%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12.06%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17.47%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13.01%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34.62%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13.97%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27.17%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16.86%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24.59%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15.21%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1310326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Islander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4.49%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3.68%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8.22%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7.61%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1.28%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1.61%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3.26%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1.04%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0.94%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86324393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Other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16.38%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11.68%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14.73%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14.89%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28.21%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20.22%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20.65%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27.17%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16.39%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15.08%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83737731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54.95%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70.78%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57.88%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61.58%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35.90%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60.13%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48.91%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53.30%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59.02%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67.84%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8241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18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4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9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803178" cy="4023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limited dataset was generated from electronic medical records from Mount Sinai Health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Time period: 2003/01/01 – 2019/12/31</a:t>
            </a:r>
          </a:p>
          <a:p>
            <a:r>
              <a:rPr lang="en-US" dirty="0"/>
              <a:t>C</a:t>
            </a:r>
            <a:r>
              <a:rPr lang="en-US" dirty="0" smtClean="0"/>
              <a:t>ancer types:</a:t>
            </a:r>
          </a:p>
          <a:p>
            <a:pPr lvl="1"/>
            <a:r>
              <a:rPr lang="en-US" dirty="0" smtClean="0"/>
              <a:t>Breast Cancer</a:t>
            </a:r>
          </a:p>
          <a:p>
            <a:pPr lvl="1"/>
            <a:r>
              <a:rPr lang="en-US" dirty="0" smtClean="0"/>
              <a:t>Colorectal Cancer</a:t>
            </a:r>
          </a:p>
          <a:p>
            <a:pPr lvl="1"/>
            <a:r>
              <a:rPr lang="en-US" dirty="0" smtClean="0"/>
              <a:t>Lung Cancer</a:t>
            </a:r>
          </a:p>
          <a:p>
            <a:pPr lvl="1"/>
            <a:r>
              <a:rPr lang="en-US" dirty="0" smtClean="0"/>
              <a:t>Multiple myeloma</a:t>
            </a:r>
          </a:p>
          <a:p>
            <a:pPr lvl="1"/>
            <a:r>
              <a:rPr lang="en-US" dirty="0" smtClean="0"/>
              <a:t>Prostate Cancer</a:t>
            </a:r>
          </a:p>
          <a:p>
            <a:r>
              <a:rPr lang="en-US" dirty="0" smtClean="0"/>
              <a:t>Exclusion criteria:</a:t>
            </a:r>
          </a:p>
          <a:p>
            <a:pPr lvl="1"/>
            <a:r>
              <a:rPr lang="en-US" dirty="0" smtClean="0"/>
              <a:t>Children (less than 18 years old at diagnosis)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atients with missing values</a:t>
            </a:r>
          </a:p>
        </p:txBody>
      </p:sp>
    </p:spTree>
    <p:extLst>
      <p:ext uri="{BB962C8B-B14F-4D97-AF65-F5344CB8AC3E}">
        <p14:creationId xmlns:p14="http://schemas.microsoft.com/office/powerpoint/2010/main" val="260756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Subsets and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extract 2 subsets:</a:t>
            </a:r>
          </a:p>
          <a:p>
            <a:pPr lvl="1"/>
            <a:r>
              <a:rPr lang="en-US" dirty="0" smtClean="0"/>
              <a:t>Short term survival: Patients who survived less than a year between diagnosis and death</a:t>
            </a:r>
          </a:p>
          <a:p>
            <a:pPr lvl="1"/>
            <a:r>
              <a:rPr lang="en-US" dirty="0" smtClean="0"/>
              <a:t>Long term survival: Patients who survived 5 year or more after diagnosis</a:t>
            </a:r>
          </a:p>
          <a:p>
            <a:pPr lvl="2"/>
            <a:r>
              <a:rPr lang="en-US" dirty="0" smtClean="0"/>
              <a:t>Currently alive: patients’ diagnoses date prior to 2015/1/1</a:t>
            </a:r>
          </a:p>
          <a:p>
            <a:pPr lvl="2"/>
            <a:r>
              <a:rPr lang="en-US" dirty="0" smtClean="0"/>
              <a:t>Currently deceased: number of days between diagnoses and death are greater than 1825 days</a:t>
            </a:r>
          </a:p>
          <a:p>
            <a:pPr lvl="2"/>
            <a:endParaRPr lang="en-US" dirty="0"/>
          </a:p>
          <a:p>
            <a:r>
              <a:rPr lang="en-US" dirty="0" smtClean="0"/>
              <a:t>Variables:</a:t>
            </a:r>
          </a:p>
          <a:p>
            <a:pPr lvl="1"/>
            <a:r>
              <a:rPr lang="en-US" dirty="0" smtClean="0"/>
              <a:t>Age</a:t>
            </a:r>
          </a:p>
          <a:p>
            <a:pPr lvl="2"/>
            <a:r>
              <a:rPr lang="en-US" dirty="0" smtClean="0"/>
              <a:t>young adults: 18 – 40 years old</a:t>
            </a:r>
          </a:p>
          <a:p>
            <a:pPr lvl="2"/>
            <a:r>
              <a:rPr lang="en-US" dirty="0" smtClean="0"/>
              <a:t>Middle age adults: 41 – 65 years old</a:t>
            </a:r>
          </a:p>
          <a:p>
            <a:pPr lvl="2"/>
            <a:r>
              <a:rPr lang="en-US" dirty="0" smtClean="0"/>
              <a:t>Older adults: 66 and 66+ years old</a:t>
            </a:r>
          </a:p>
          <a:p>
            <a:pPr lvl="1"/>
            <a:r>
              <a:rPr lang="en-US" dirty="0" smtClean="0"/>
              <a:t>Sex, race, alive indicator, cancer diagnoses date and death date</a:t>
            </a:r>
          </a:p>
        </p:txBody>
      </p:sp>
    </p:spTree>
    <p:extLst>
      <p:ext uri="{BB962C8B-B14F-4D97-AF65-F5344CB8AC3E}">
        <p14:creationId xmlns:p14="http://schemas.microsoft.com/office/powerpoint/2010/main" val="163948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Exploratory data analysis</a:t>
            </a:r>
          </a:p>
          <a:p>
            <a:r>
              <a:rPr lang="en-US" dirty="0" smtClean="0"/>
              <a:t>Logistic Regression</a:t>
            </a:r>
          </a:p>
          <a:p>
            <a:pPr lvl="1"/>
            <a:r>
              <a:rPr lang="en-US" dirty="0"/>
              <a:t>the effect of demographical factors on patients duration of survival after cancer </a:t>
            </a:r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Independent variables: age, sex and race</a:t>
            </a:r>
          </a:p>
          <a:p>
            <a:pPr lvl="1"/>
            <a:r>
              <a:rPr lang="en-US" dirty="0" smtClean="0"/>
              <a:t>Dependent variables: short term survival (1), long term survival (0)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1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(EDA)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22,096 patients in the dataset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1175"/>
              </p:ext>
            </p:extLst>
          </p:nvPr>
        </p:nvGraphicFramePr>
        <p:xfrm>
          <a:off x="1097280" y="2550622"/>
          <a:ext cx="8470671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5015">
                  <a:extLst>
                    <a:ext uri="{9D8B030D-6E8A-4147-A177-3AD203B41FA5}">
                      <a16:colId xmlns:a16="http://schemas.microsoft.com/office/drawing/2014/main" val="1827861553"/>
                    </a:ext>
                  </a:extLst>
                </a:gridCol>
                <a:gridCol w="1069276">
                  <a:extLst>
                    <a:ext uri="{9D8B030D-6E8A-4147-A177-3AD203B41FA5}">
                      <a16:colId xmlns:a16="http://schemas.microsoft.com/office/drawing/2014/main" val="2392525259"/>
                    </a:ext>
                  </a:extLst>
                </a:gridCol>
                <a:gridCol w="1069276">
                  <a:extLst>
                    <a:ext uri="{9D8B030D-6E8A-4147-A177-3AD203B41FA5}">
                      <a16:colId xmlns:a16="http://schemas.microsoft.com/office/drawing/2014/main" val="2970411100"/>
                    </a:ext>
                  </a:extLst>
                </a:gridCol>
                <a:gridCol w="1069276">
                  <a:extLst>
                    <a:ext uri="{9D8B030D-6E8A-4147-A177-3AD203B41FA5}">
                      <a16:colId xmlns:a16="http://schemas.microsoft.com/office/drawing/2014/main" val="882155291"/>
                    </a:ext>
                  </a:extLst>
                </a:gridCol>
                <a:gridCol w="1069276">
                  <a:extLst>
                    <a:ext uri="{9D8B030D-6E8A-4147-A177-3AD203B41FA5}">
                      <a16:colId xmlns:a16="http://schemas.microsoft.com/office/drawing/2014/main" val="3912772863"/>
                    </a:ext>
                  </a:extLst>
                </a:gridCol>
                <a:gridCol w="1069276">
                  <a:extLst>
                    <a:ext uri="{9D8B030D-6E8A-4147-A177-3AD203B41FA5}">
                      <a16:colId xmlns:a16="http://schemas.microsoft.com/office/drawing/2014/main" val="3140772982"/>
                    </a:ext>
                  </a:extLst>
                </a:gridCol>
                <a:gridCol w="1069276">
                  <a:extLst>
                    <a:ext uri="{9D8B030D-6E8A-4147-A177-3AD203B41FA5}">
                      <a16:colId xmlns:a16="http://schemas.microsoft.com/office/drawing/2014/main" val="352984342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Short Term Survival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Long Term Survival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Overall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844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Cancer Type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Count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Count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43887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Breast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6.09%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6390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30.70%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6468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29.27%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8550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Colorectal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22.81%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3613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17.36%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3905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17.67%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8286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Lung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59.14%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9.92%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2821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12.77%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07397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Multiple Myeloma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7.19%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9.69%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9.54%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9152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Prostate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4.77%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6732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32.34%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6793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30.74%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9847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20816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22096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6420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24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(EDA)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are significantly more lung and colorectal cancer patients survived a short period of time</a:t>
            </a:r>
          </a:p>
          <a:p>
            <a:r>
              <a:rPr lang="en-US" dirty="0" smtClean="0"/>
              <a:t>There are significantly less breast and prostate cancer patients survived a short period of time</a:t>
            </a:r>
          </a:p>
          <a:p>
            <a:r>
              <a:rPr lang="en-US" dirty="0" smtClean="0"/>
              <a:t>The MM</a:t>
            </a:r>
          </a:p>
        </p:txBody>
      </p:sp>
      <p:pic>
        <p:nvPicPr>
          <p:cNvPr id="9" name="Content Placeholder 8" descr="C:\Users\cuiw02\AppData\Local\Microsoft\Windows\INetCache\Content.MSO\79D66392.tmp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2391257"/>
            <a:ext cx="4937125" cy="2932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517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(EDA)</a:t>
            </a:r>
            <a:endParaRPr lang="en-US" dirty="0"/>
          </a:p>
        </p:txBody>
      </p:sp>
      <p:pic>
        <p:nvPicPr>
          <p:cNvPr id="5" name="Content Placeholder 4" descr="C:\Users\cuiw02\AppData\Local\Microsoft\Windows\INetCache\Content.MSO\99E42B8A.tmp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2092893"/>
            <a:ext cx="4938712" cy="3529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5" descr="C:\Users\cuiw02\AppData\Local\Microsoft\Windows\INetCache\Content.MSO\EFB84622.tmp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2207961"/>
            <a:ext cx="4937125" cy="3299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5244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14319</TotalTime>
  <Words>647</Words>
  <Application>Microsoft Office PowerPoint</Application>
  <PresentationFormat>Widescreen</PresentationFormat>
  <Paragraphs>282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Times New Roman</vt:lpstr>
      <vt:lpstr>Retrospect</vt:lpstr>
      <vt:lpstr>Using EHR Data to Identify Social Determinants of Health Affecting Disparities in Cancer Survival  </vt:lpstr>
      <vt:lpstr>Objectives</vt:lpstr>
      <vt:lpstr>Introduction</vt:lpstr>
      <vt:lpstr>Dataset</vt:lpstr>
      <vt:lpstr>Subsets and Variables</vt:lpstr>
      <vt:lpstr>Statistical Methods</vt:lpstr>
      <vt:lpstr>Results (EDA)</vt:lpstr>
      <vt:lpstr>Results (EDA)</vt:lpstr>
      <vt:lpstr>Results (EDA)</vt:lpstr>
      <vt:lpstr>PowerPoint Presentation</vt:lpstr>
      <vt:lpstr>PowerPoint Presentation</vt:lpstr>
    </vt:vector>
  </TitlesOfParts>
  <Company>The Mount Sinai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EHR Data to Identify Social Determinants of Health Affecting Disparities in Cancer Survival</dc:title>
  <dc:creator>Cui, Wanting</dc:creator>
  <cp:lastModifiedBy>Cui, Wanting</cp:lastModifiedBy>
  <cp:revision>13</cp:revision>
  <dcterms:created xsi:type="dcterms:W3CDTF">2021-09-21T17:23:18Z</dcterms:created>
  <dcterms:modified xsi:type="dcterms:W3CDTF">2021-10-01T16:02:29Z</dcterms:modified>
</cp:coreProperties>
</file>