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64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5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6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26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4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86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2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6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4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D7AA2D-D89E-4CD1-88DD-DA08120D5314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4D7D26-5C58-4BD0-95B6-5B3F113E47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92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Machine Learning Approaches for Early Prostate Cancer Prediction Based on Healthcare Utilization Patterns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Joseph Finkelstein, Wanting Cui, </a:t>
            </a:r>
            <a:r>
              <a:rPr lang="en-US" dirty="0" err="1"/>
              <a:t>Tiphaine</a:t>
            </a:r>
            <a:r>
              <a:rPr lang="en-US" dirty="0"/>
              <a:t> C. MARTIN, Ramon PARSONS</a:t>
            </a:r>
            <a:endParaRPr lang="en-US" dirty="0" smtClean="0"/>
          </a:p>
          <a:p>
            <a:r>
              <a:rPr lang="en-US" i="1" dirty="0"/>
              <a:t>Icahn School of Medicine at Mount Sinai, New York, NY, </a:t>
            </a:r>
            <a:r>
              <a:rPr lang="en-US" i="1" dirty="0" smtClean="0"/>
              <a:t>USA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61359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925025" cy="4023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odels </a:t>
            </a:r>
            <a:r>
              <a:rPr lang="en-US" dirty="0"/>
              <a:t>in the first dataset has the highest AUC scores, and models in the fourth dataset had the lowest AUC </a:t>
            </a:r>
            <a:r>
              <a:rPr lang="en-US" dirty="0" smtClean="0"/>
              <a:t>scores</a:t>
            </a:r>
          </a:p>
          <a:p>
            <a:r>
              <a:rPr lang="en-US" dirty="0" smtClean="0"/>
              <a:t>Best model:</a:t>
            </a:r>
          </a:p>
          <a:p>
            <a:pPr lvl="1"/>
            <a:r>
              <a:rPr lang="en-US" dirty="0" err="1"/>
              <a:t>XGBoost</a:t>
            </a:r>
            <a:r>
              <a:rPr lang="en-US" dirty="0"/>
              <a:t> model from the first </a:t>
            </a:r>
            <a:r>
              <a:rPr lang="en-US" dirty="0" smtClean="0"/>
              <a:t>dataset</a:t>
            </a:r>
          </a:p>
          <a:p>
            <a:pPr lvl="1"/>
            <a:r>
              <a:rPr lang="en-US" dirty="0" smtClean="0"/>
              <a:t>F1 </a:t>
            </a:r>
            <a:r>
              <a:rPr lang="en-US" dirty="0" err="1" smtClean="0"/>
              <a:t>socre</a:t>
            </a:r>
            <a:r>
              <a:rPr lang="en-US" dirty="0" smtClean="0"/>
              <a:t> = 0.9</a:t>
            </a:r>
          </a:p>
          <a:p>
            <a:pPr lvl="1"/>
            <a:r>
              <a:rPr lang="en-US" dirty="0" smtClean="0"/>
              <a:t>AUC 0.73</a:t>
            </a:r>
          </a:p>
          <a:p>
            <a:r>
              <a:rPr lang="en-US" dirty="0" smtClean="0"/>
              <a:t>Important features</a:t>
            </a:r>
          </a:p>
          <a:p>
            <a:pPr lvl="1"/>
            <a:r>
              <a:rPr lang="en-US" dirty="0"/>
              <a:t>PSA (Prostate-Specific Antigen) </a:t>
            </a:r>
            <a:r>
              <a:rPr lang="en-US" dirty="0" smtClean="0"/>
              <a:t>test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icrobiology procedures</a:t>
            </a:r>
          </a:p>
          <a:p>
            <a:pPr lvl="1"/>
            <a:r>
              <a:rPr lang="en-US" dirty="0" smtClean="0"/>
              <a:t>Chemistry procedures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rgan </a:t>
            </a:r>
            <a:r>
              <a:rPr lang="en-US" dirty="0"/>
              <a:t>disease </a:t>
            </a:r>
            <a:r>
              <a:rPr lang="en-US" dirty="0" smtClean="0"/>
              <a:t>panel</a:t>
            </a:r>
          </a:p>
          <a:p>
            <a:pPr lvl="1"/>
            <a:r>
              <a:rPr lang="en-US" dirty="0" err="1"/>
              <a:t>aPTT</a:t>
            </a:r>
            <a:r>
              <a:rPr lang="en-US" dirty="0"/>
              <a:t> (activated partial thromboplastin time) blood test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925025" cy="4023360"/>
          </a:xfrm>
        </p:spPr>
        <p:txBody>
          <a:bodyPr/>
          <a:lstStyle/>
          <a:p>
            <a:r>
              <a:rPr lang="en-US" dirty="0"/>
              <a:t>Patterns of patients’ medical activities were more likely to change between 1 year and 2 years prior to their prostate cancer diagnoses</a:t>
            </a:r>
          </a:p>
          <a:p>
            <a:r>
              <a:rPr lang="en-US" dirty="0" err="1"/>
              <a:t>XGBoost</a:t>
            </a:r>
            <a:r>
              <a:rPr lang="en-US" dirty="0"/>
              <a:t> model performed well for all four </a:t>
            </a:r>
            <a:r>
              <a:rPr lang="en-US" dirty="0" smtClean="0"/>
              <a:t>datasets</a:t>
            </a:r>
          </a:p>
          <a:p>
            <a:pPr lvl="1"/>
            <a:r>
              <a:rPr lang="en-US" dirty="0" smtClean="0"/>
              <a:t>Provided importance features for prediction</a:t>
            </a:r>
          </a:p>
          <a:p>
            <a:pPr lvl="1"/>
            <a:r>
              <a:rPr lang="en-US" dirty="0" smtClean="0"/>
              <a:t>Failed to show positive or negatively associated with the target variables</a:t>
            </a:r>
          </a:p>
          <a:p>
            <a:r>
              <a:rPr lang="en-US" dirty="0" smtClean="0"/>
              <a:t>In future studies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ptimize </a:t>
            </a:r>
            <a:r>
              <a:rPr lang="en-US" dirty="0"/>
              <a:t>our predictive </a:t>
            </a:r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Examine </a:t>
            </a:r>
            <a:r>
              <a:rPr lang="en-US" dirty="0"/>
              <a:t>medication intake prior to cancer </a:t>
            </a:r>
            <a:r>
              <a:rPr lang="en-US" dirty="0" smtClean="0"/>
              <a:t>diagnoses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xpand </a:t>
            </a:r>
            <a:r>
              <a:rPr lang="en-US" dirty="0"/>
              <a:t>our studies to 5 years prior to patients’ prostate cancer diagnoses and explore various time cut off points in relationship to the pattern of patients’ medical activities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3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533999" cy="402336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xamined </a:t>
            </a:r>
            <a:r>
              <a:rPr lang="en-US" dirty="0"/>
              <a:t>the frequency and pattern changes of patients’ medical activities 3 years prior to their prostate cancer </a:t>
            </a:r>
            <a:r>
              <a:rPr lang="en-US" dirty="0" smtClean="0"/>
              <a:t>diagnoses</a:t>
            </a:r>
          </a:p>
          <a:p>
            <a:r>
              <a:rPr lang="en-US" dirty="0"/>
              <a:t>B</a:t>
            </a:r>
            <a:r>
              <a:rPr lang="en-US" dirty="0" smtClean="0"/>
              <a:t>uilt </a:t>
            </a:r>
            <a:r>
              <a:rPr lang="en-US" dirty="0"/>
              <a:t>machine learning models based on their medical activities to predict possible prostate cancer diagnosis within the near </a:t>
            </a:r>
            <a:r>
              <a:rPr lang="en-US" dirty="0" smtClean="0"/>
              <a:t>future</a:t>
            </a:r>
          </a:p>
          <a:p>
            <a:r>
              <a:rPr lang="en-US" dirty="0" err="1" smtClean="0"/>
              <a:t>XGBoost</a:t>
            </a:r>
            <a:r>
              <a:rPr lang="en-US" dirty="0" smtClean="0"/>
              <a:t> model provided the best performance</a:t>
            </a:r>
          </a:p>
          <a:p>
            <a:pPr lvl="1"/>
            <a:r>
              <a:rPr lang="en-US" dirty="0"/>
              <a:t>F1 </a:t>
            </a:r>
            <a:r>
              <a:rPr lang="en-US" dirty="0" err="1"/>
              <a:t>socre</a:t>
            </a:r>
            <a:r>
              <a:rPr lang="en-US" dirty="0"/>
              <a:t> = 0.9</a:t>
            </a:r>
          </a:p>
          <a:p>
            <a:pPr lvl="1"/>
            <a:r>
              <a:rPr lang="en-US" dirty="0"/>
              <a:t>AUC 0.73</a:t>
            </a:r>
          </a:p>
          <a:p>
            <a:r>
              <a:rPr lang="en-US" dirty="0"/>
              <a:t>Frequency and patterns of patients’ medical activities would change between 1 year and 2 years prior to their prostate cancer </a:t>
            </a:r>
            <a:r>
              <a:rPr lang="en-US" dirty="0" smtClean="0"/>
              <a:t>diagnoses</a:t>
            </a:r>
          </a:p>
          <a:p>
            <a:r>
              <a:rPr lang="en-US" dirty="0"/>
              <a:t>F</a:t>
            </a:r>
            <a:r>
              <a:rPr lang="en-US" dirty="0" smtClean="0"/>
              <a:t>urther </a:t>
            </a:r>
            <a:r>
              <a:rPr lang="en-US" dirty="0"/>
              <a:t>exploration of this approach is warranted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3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Wanting Cui</a:t>
            </a:r>
          </a:p>
          <a:p>
            <a:r>
              <a:rPr lang="en-US" dirty="0" smtClean="0"/>
              <a:t>Wanting.cui@mssm.edu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099483" cy="4023360"/>
          </a:xfrm>
        </p:spPr>
        <p:txBody>
          <a:bodyPr/>
          <a:lstStyle/>
          <a:p>
            <a:r>
              <a:rPr lang="en-US" dirty="0" smtClean="0"/>
              <a:t>Background: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number of observational studies reported differing patterns in healthcare utilization before and after cancer diagnosis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ealthcare </a:t>
            </a:r>
            <a:r>
              <a:rPr lang="en-US" dirty="0"/>
              <a:t>consumption preceding a diagnosis of prostate cancer may exhibit specific patterns which can be used for early cancer </a:t>
            </a:r>
            <a:r>
              <a:rPr lang="en-US" dirty="0" smtClean="0"/>
              <a:t>prediction</a:t>
            </a:r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To analyze </a:t>
            </a:r>
            <a:r>
              <a:rPr lang="en-US" dirty="0"/>
              <a:t>the frequency and pattern changes of patients’ medical activities 3 years prior to their prostate cancer </a:t>
            </a:r>
            <a:r>
              <a:rPr lang="en-US" dirty="0" smtClean="0"/>
              <a:t>diagnoses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build machine learning models based on their medical activities to predict possible prostate cancer diagnosis within the near future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2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756583" cy="4023360"/>
          </a:xfrm>
        </p:spPr>
        <p:txBody>
          <a:bodyPr/>
          <a:lstStyle/>
          <a:p>
            <a:r>
              <a:rPr lang="en-US" dirty="0"/>
              <a:t>A de-identified analytical </a:t>
            </a:r>
            <a:r>
              <a:rPr lang="en-US" dirty="0" smtClean="0"/>
              <a:t>dataset </a:t>
            </a:r>
            <a:r>
              <a:rPr lang="en-US" dirty="0"/>
              <a:t>constructed from electronic health </a:t>
            </a:r>
            <a:r>
              <a:rPr lang="en-US" dirty="0" smtClean="0"/>
              <a:t>record (HER) </a:t>
            </a:r>
            <a:r>
              <a:rPr lang="en-US" dirty="0"/>
              <a:t>at Mount Sinai Health System in New York </a:t>
            </a:r>
            <a:r>
              <a:rPr lang="en-US" dirty="0" smtClean="0"/>
              <a:t>City</a:t>
            </a:r>
          </a:p>
          <a:p>
            <a:r>
              <a:rPr lang="en-US" dirty="0" smtClean="0"/>
              <a:t>Prostate cancer patients</a:t>
            </a:r>
          </a:p>
          <a:p>
            <a:r>
              <a:rPr lang="en-US" dirty="0" smtClean="0"/>
              <a:t>Time period: 01/2009 – 12/2019</a:t>
            </a:r>
          </a:p>
          <a:p>
            <a:r>
              <a:rPr lang="en-US" dirty="0" smtClean="0"/>
              <a:t>Extracted patients </a:t>
            </a:r>
            <a:r>
              <a:rPr lang="en-US" dirty="0"/>
              <a:t>medical activities such as medical procedures, lab tests and radiology, 3 years prior to their cancer </a:t>
            </a:r>
            <a:r>
              <a:rPr lang="en-US" dirty="0" smtClean="0"/>
              <a:t>diagnoses</a:t>
            </a:r>
          </a:p>
          <a:p>
            <a:r>
              <a:rPr lang="en-US" dirty="0" smtClean="0"/>
              <a:t>Only included patients who have at least 3 activities during 3 years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8937057" cy="4023360"/>
          </a:xfrm>
        </p:spPr>
        <p:txBody>
          <a:bodyPr/>
          <a:lstStyle/>
          <a:p>
            <a:r>
              <a:rPr lang="en-US" dirty="0" smtClean="0"/>
              <a:t>Overall 84 predictive variables</a:t>
            </a:r>
          </a:p>
          <a:p>
            <a:r>
              <a:rPr lang="en-US" dirty="0"/>
              <a:t>All predictive variables were continuous, and the value indicated the number of times a patient had done a </a:t>
            </a:r>
            <a:r>
              <a:rPr lang="en-US" dirty="0" smtClean="0"/>
              <a:t>test</a:t>
            </a:r>
          </a:p>
          <a:p>
            <a:r>
              <a:rPr lang="en-US" dirty="0" smtClean="0"/>
              <a:t>Lab tests </a:t>
            </a:r>
          </a:p>
          <a:p>
            <a:pPr lvl="1"/>
            <a:r>
              <a:rPr lang="en-US" dirty="0" smtClean="0"/>
              <a:t>Selected 67 most important lab tests out of 187 lab tests, using an </a:t>
            </a:r>
            <a:r>
              <a:rPr lang="en-US" dirty="0" err="1" smtClean="0"/>
              <a:t>XGBoost</a:t>
            </a:r>
            <a:r>
              <a:rPr lang="en-US" dirty="0" smtClean="0"/>
              <a:t> model</a:t>
            </a:r>
          </a:p>
          <a:p>
            <a:pPr lvl="1"/>
            <a:r>
              <a:rPr lang="en-US" dirty="0" smtClean="0"/>
              <a:t>Summarized all lab tests into 4 parent groups </a:t>
            </a:r>
            <a:r>
              <a:rPr lang="en-US" dirty="0"/>
              <a:t>using standard Logical Observation Identifier Names and Codes (LOINC) </a:t>
            </a:r>
            <a:r>
              <a:rPr lang="en-US" dirty="0" smtClean="0"/>
              <a:t>codes:</a:t>
            </a:r>
          </a:p>
          <a:p>
            <a:pPr lvl="2"/>
            <a:r>
              <a:rPr lang="en-US" dirty="0" err="1" smtClean="0"/>
              <a:t>Chem_drug_tox_chal_sero_allergy</a:t>
            </a:r>
            <a:endParaRPr lang="en-US" dirty="0" smtClean="0"/>
          </a:p>
          <a:p>
            <a:pPr lvl="2"/>
            <a:r>
              <a:rPr lang="en-US" dirty="0" smtClean="0"/>
              <a:t>Urine</a:t>
            </a:r>
          </a:p>
          <a:p>
            <a:pPr lvl="2"/>
            <a:r>
              <a:rPr lang="en-US" dirty="0" err="1" smtClean="0"/>
              <a:t>MassMolConc</a:t>
            </a:r>
            <a:endParaRPr lang="en-US" dirty="0" smtClean="0"/>
          </a:p>
          <a:p>
            <a:pPr lvl="2"/>
            <a:r>
              <a:rPr lang="en-US" dirty="0" err="1" smtClean="0"/>
              <a:t>CellDiffCoun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8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Radiology: 5 variables</a:t>
            </a:r>
          </a:p>
          <a:p>
            <a:pPr lvl="1"/>
            <a:r>
              <a:rPr lang="en-US" dirty="0" smtClean="0"/>
              <a:t>X-ray</a:t>
            </a:r>
          </a:p>
          <a:p>
            <a:pPr lvl="1"/>
            <a:r>
              <a:rPr lang="en-US" dirty="0" smtClean="0"/>
              <a:t>MRI</a:t>
            </a:r>
          </a:p>
          <a:p>
            <a:pPr lvl="1"/>
            <a:r>
              <a:rPr lang="en-US" dirty="0" smtClean="0"/>
              <a:t>CT</a:t>
            </a:r>
          </a:p>
          <a:p>
            <a:pPr lvl="1"/>
            <a:r>
              <a:rPr lang="en-US" dirty="0" smtClean="0"/>
              <a:t>PET/CT</a:t>
            </a:r>
          </a:p>
          <a:p>
            <a:pPr lvl="1"/>
            <a:r>
              <a:rPr lang="en-US" dirty="0" smtClean="0"/>
              <a:t>Ultrasound</a:t>
            </a:r>
          </a:p>
          <a:p>
            <a:r>
              <a:rPr lang="en-US" dirty="0" smtClean="0"/>
              <a:t>Procedures: categorized procedures based on CPT codes</a:t>
            </a:r>
          </a:p>
          <a:p>
            <a:pPr lvl="1"/>
            <a:r>
              <a:rPr lang="en-US" dirty="0" smtClean="0"/>
              <a:t>Chemistry procedures                                     Microbiology procedures</a:t>
            </a:r>
          </a:p>
          <a:p>
            <a:pPr lvl="1"/>
            <a:r>
              <a:rPr lang="en-US" dirty="0" smtClean="0"/>
              <a:t>Hematology procedures                                 Therapeutic drug assays</a:t>
            </a:r>
          </a:p>
          <a:p>
            <a:pPr lvl="1"/>
            <a:r>
              <a:rPr lang="en-US" dirty="0" smtClean="0"/>
              <a:t>Organ disease panel                                        Cardiovascular procedures</a:t>
            </a:r>
          </a:p>
          <a:p>
            <a:pPr lvl="1"/>
            <a:r>
              <a:rPr lang="en-US" dirty="0" smtClean="0"/>
              <a:t>Urinalysis procedures                                      Immunology procedures</a:t>
            </a:r>
          </a:p>
          <a:p>
            <a:pPr marL="201168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target variable was binary with indication of cancer</a:t>
            </a:r>
          </a:p>
          <a:p>
            <a:r>
              <a:rPr lang="en-US" dirty="0" smtClean="0"/>
              <a:t>Constructed 4 subsets of data with different time cut off points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42109"/>
              </p:ext>
            </p:extLst>
          </p:nvPr>
        </p:nvGraphicFramePr>
        <p:xfrm>
          <a:off x="1097280" y="2863516"/>
          <a:ext cx="5893066" cy="217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4311">
                  <a:extLst>
                    <a:ext uri="{9D8B030D-6E8A-4147-A177-3AD203B41FA5}">
                      <a16:colId xmlns:a16="http://schemas.microsoft.com/office/drawing/2014/main" val="764287857"/>
                    </a:ext>
                  </a:extLst>
                </a:gridCol>
                <a:gridCol w="2574496">
                  <a:extLst>
                    <a:ext uri="{9D8B030D-6E8A-4147-A177-3AD203B41FA5}">
                      <a16:colId xmlns:a16="http://schemas.microsoft.com/office/drawing/2014/main" val="646843583"/>
                    </a:ext>
                  </a:extLst>
                </a:gridCol>
                <a:gridCol w="2604259">
                  <a:extLst>
                    <a:ext uri="{9D8B030D-6E8A-4147-A177-3AD203B41FA5}">
                      <a16:colId xmlns:a16="http://schemas.microsoft.com/office/drawing/2014/main" val="855247302"/>
                    </a:ext>
                  </a:extLst>
                </a:gridCol>
              </a:tblGrid>
              <a:tr h="5093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Cancer</a:t>
                      </a:r>
                      <a:br>
                        <a:rPr lang="en-US" sz="2000" u="none" strike="noStrike" dirty="0">
                          <a:effectLst/>
                        </a:rPr>
                      </a:br>
                      <a:r>
                        <a:rPr lang="en-US" sz="2000" u="none" strike="noStrike" dirty="0">
                          <a:effectLst/>
                        </a:rPr>
                        <a:t>(years prior to the cancer diagnosis)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 Cancer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(years prior to the cancer diagnosis)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18887876"/>
                  </a:ext>
                </a:extLst>
              </a:tr>
              <a:tr h="254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Set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2-3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5772106"/>
                  </a:ext>
                </a:extLst>
              </a:tr>
              <a:tr h="254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Set 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1-3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91141144"/>
                  </a:ext>
                </a:extLst>
              </a:tr>
              <a:tr h="254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Set 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1-2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2-3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840069"/>
                  </a:ext>
                </a:extLst>
              </a:tr>
              <a:tr h="2546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Set 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6704383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Randomly divided dataset into 80% training and 20% testing</a:t>
            </a:r>
          </a:p>
          <a:p>
            <a:r>
              <a:rPr lang="en-US" dirty="0" smtClean="0"/>
              <a:t>Models:</a:t>
            </a:r>
          </a:p>
          <a:p>
            <a:pPr lvl="1"/>
            <a:r>
              <a:rPr lang="en-US" dirty="0" err="1" smtClean="0"/>
              <a:t>Suuport</a:t>
            </a:r>
            <a:r>
              <a:rPr lang="en-US" dirty="0" smtClean="0"/>
              <a:t> Vector Machine (SVM)</a:t>
            </a:r>
          </a:p>
          <a:p>
            <a:pPr lvl="1"/>
            <a:r>
              <a:rPr lang="en-US" dirty="0" smtClean="0"/>
              <a:t>Random Forest</a:t>
            </a:r>
          </a:p>
          <a:p>
            <a:pPr lvl="1"/>
            <a:r>
              <a:rPr lang="en-US" dirty="0" err="1" smtClean="0"/>
              <a:t>XGBoost</a:t>
            </a:r>
            <a:endParaRPr lang="en-US" dirty="0" smtClean="0"/>
          </a:p>
          <a:p>
            <a:r>
              <a:rPr lang="en-US" dirty="0" smtClean="0"/>
              <a:t>Tuned hyper parameters</a:t>
            </a:r>
          </a:p>
          <a:p>
            <a:r>
              <a:rPr lang="en-US" dirty="0" smtClean="0"/>
              <a:t>Performed 3-fold cross validation</a:t>
            </a:r>
          </a:p>
          <a:p>
            <a:r>
              <a:rPr lang="en-US" dirty="0" smtClean="0"/>
              <a:t>Evaluation Matrix: accuracy, precision, recall, F1 score and area under the curve (AUC)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0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39979"/>
              </p:ext>
            </p:extLst>
          </p:nvPr>
        </p:nvGraphicFramePr>
        <p:xfrm>
          <a:off x="1097280" y="2036095"/>
          <a:ext cx="10058400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04352263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10746913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75450503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77009145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598573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732770182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Accuracy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Precision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Recall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AUC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06745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Dataset </a:t>
                      </a: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89432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XGB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0.93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0.90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0.73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848911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SVM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0.72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0.73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0.72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23021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0.95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0.70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53735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Dataset 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50814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XGB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0.75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0.69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846243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SVM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0.67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0.65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0.73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0.68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99761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0.75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0.80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0.82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0.68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106065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531952"/>
              </p:ext>
            </p:extLst>
          </p:nvPr>
        </p:nvGraphicFramePr>
        <p:xfrm>
          <a:off x="1097280" y="2052138"/>
          <a:ext cx="10058400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34283369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49182382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88692223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6552032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80775583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4248774739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Accuracy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Precision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Recall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AUC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633332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Dataset 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74546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XGB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88579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16029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06808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Dataset 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12401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XGB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93135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0.76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36859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0.79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0.94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0.86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82905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29011" y="6436895"/>
            <a:ext cx="2436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ICIMTH 2021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5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7073</TotalTime>
  <Words>782</Words>
  <Application>Microsoft Office PowerPoint</Application>
  <PresentationFormat>Widescreen</PresentationFormat>
  <Paragraphs>220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MS Mincho</vt:lpstr>
      <vt:lpstr>Times New Roman</vt:lpstr>
      <vt:lpstr>Retrospect</vt:lpstr>
      <vt:lpstr>Machine Learning Approaches for Early Prostate Cancer Prediction Based on Healthcare Utilization Patterns </vt:lpstr>
      <vt:lpstr>Introduction</vt:lpstr>
      <vt:lpstr>Dataset</vt:lpstr>
      <vt:lpstr>Predictive variables</vt:lpstr>
      <vt:lpstr>Predictive variables</vt:lpstr>
      <vt:lpstr>Target variables</vt:lpstr>
      <vt:lpstr>Machine learning models</vt:lpstr>
      <vt:lpstr>Results</vt:lpstr>
      <vt:lpstr>Results</vt:lpstr>
      <vt:lpstr>Results</vt:lpstr>
      <vt:lpstr>Discussion</vt:lpstr>
      <vt:lpstr>Conclusion</vt:lpstr>
      <vt:lpstr>Thank you!</vt:lpstr>
    </vt:vector>
  </TitlesOfParts>
  <Company>The Mount Sinai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Cui, Wanting</dc:creator>
  <cp:lastModifiedBy>Cui, Wanting</cp:lastModifiedBy>
  <cp:revision>19</cp:revision>
  <dcterms:created xsi:type="dcterms:W3CDTF">2021-10-08T19:51:34Z</dcterms:created>
  <dcterms:modified xsi:type="dcterms:W3CDTF">2021-10-13T17:45:26Z</dcterms:modified>
</cp:coreProperties>
</file>