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</p:sldMasterIdLst>
  <p:notesMasterIdLst>
    <p:notesMasterId r:id="rId15"/>
  </p:notesMasterIdLst>
  <p:sldIdLst>
    <p:sldId id="256" r:id="rId2"/>
    <p:sldId id="257" r:id="rId3"/>
    <p:sldId id="269" r:id="rId4"/>
    <p:sldId id="259" r:id="rId5"/>
    <p:sldId id="270" r:id="rId6"/>
    <p:sldId id="264" r:id="rId7"/>
    <p:sldId id="271" r:id="rId8"/>
    <p:sldId id="272" r:id="rId9"/>
    <p:sldId id="262" r:id="rId10"/>
    <p:sldId id="266" r:id="rId11"/>
    <p:sldId id="265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646"/>
  </p:normalViewPr>
  <p:slideViewPr>
    <p:cSldViewPr snapToGrid="0" snapToObjects="1">
      <p:cViewPr varScale="1">
        <p:scale>
          <a:sx n="108" d="100"/>
          <a:sy n="108" d="100"/>
        </p:scale>
        <p:origin x="4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8A93DA-CCB4-4C00-AC83-3660E3A6FBC6}" type="doc">
      <dgm:prSet loTypeId="urn:microsoft.com/office/officeart/2005/8/layout/hProcess1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8A1390-D889-4ACA-95D6-FC451D05A126}">
      <dgm:prSet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rPr>
            <a:t>Participants were given a packet of instructions and surveys upon sitting down at a workstation. </a:t>
          </a:r>
        </a:p>
      </dgm:t>
    </dgm:pt>
    <dgm:pt modelId="{F15D8FBB-6038-40CC-AB58-2D4E7B43D4BD}" type="parTrans" cxnId="{6B9F34ED-BEEE-4A0F-829D-8981A832CBC4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A7B900-D7FD-4A27-AB05-330C8167E5D7}" type="sibTrans" cxnId="{6B9F34ED-BEEE-4A0F-829D-8981A832CBC4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BA072C-C235-4154-BEFE-106F2DDAECCA}">
      <dgm:prSet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rPr>
            <a:t>Surveys consisted of standardized questions with answers arranged as Likert-type scales and written responses. </a:t>
          </a:r>
        </a:p>
      </dgm:t>
    </dgm:pt>
    <dgm:pt modelId="{8DFDA85E-FB37-4A8D-BB57-94C4F07C9A59}" type="parTrans" cxnId="{0AF24DE5-E5AE-4C3A-8B69-91F818697921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DED629-1AC5-42AA-822D-28766C3F34CB}" type="sibTrans" cxnId="{0AF24DE5-E5AE-4C3A-8B69-91F818697921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E20F71-E6E4-49C3-8905-86A7D4727B2A}">
      <dgm:prSet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rPr>
            <a:t>A baseline questionnaire was collected immediately, and the starting website was already displayed on the web browser. </a:t>
          </a:r>
        </a:p>
      </dgm:t>
    </dgm:pt>
    <dgm:pt modelId="{9334A95D-66E9-4B1B-85EC-F261094775F9}" type="parTrans" cxnId="{6B971261-D191-4B17-82CA-B26E5E7CCC01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DEDE3F-AC55-4630-9F2B-1A82C49C2587}" type="sibTrans" cxnId="{6B971261-D191-4B17-82CA-B26E5E7CCC01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7EC8CE-3967-433F-BD2D-EDE7959B7AAB}">
      <dgm:prSet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rPr>
            <a:t>Participants were instructed to perform </a:t>
          </a:r>
          <a:r>
            <a: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rPr>
            <a:t>three representative tasks </a:t>
          </a:r>
          <a:r>
            <a:rPr lang="en-US" sz="20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rPr>
            <a:t>while being timed. If additional help is needed to complete a task, these requests were also noted. </a:t>
          </a:r>
        </a:p>
      </dgm:t>
    </dgm:pt>
    <dgm:pt modelId="{56AAA57D-0D22-44AC-B0E4-653266BEF4B4}" type="parTrans" cxnId="{DB61E856-7E1F-4476-9FE7-24F43547035E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02D52F-19CA-4279-B921-3080E38B6B8B}" type="sibTrans" cxnId="{DB61E856-7E1F-4476-9FE7-24F43547035E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463BBB-4768-4786-A0C2-D1E10C9E8A5B}" type="pres">
      <dgm:prSet presAssocID="{A88A93DA-CCB4-4C00-AC83-3660E3A6FBC6}" presName="Name0" presStyleCnt="0">
        <dgm:presLayoutVars>
          <dgm:dir/>
          <dgm:resizeHandles val="exact"/>
        </dgm:presLayoutVars>
      </dgm:prSet>
      <dgm:spPr/>
    </dgm:pt>
    <dgm:pt modelId="{F8F73564-8CB9-45E4-93CB-2C175F235D14}" type="pres">
      <dgm:prSet presAssocID="{A88A93DA-CCB4-4C00-AC83-3660E3A6FBC6}" presName="arrow" presStyleLbl="bgShp" presStyleIdx="0" presStyleCnt="1"/>
      <dgm:spPr/>
    </dgm:pt>
    <dgm:pt modelId="{4F9FE4D7-0BF9-452C-A30C-0AFE4CAC128E}" type="pres">
      <dgm:prSet presAssocID="{A88A93DA-CCB4-4C00-AC83-3660E3A6FBC6}" presName="points" presStyleCnt="0"/>
      <dgm:spPr/>
    </dgm:pt>
    <dgm:pt modelId="{94F446CA-E7DB-4D37-8C68-88C66AFB68C2}" type="pres">
      <dgm:prSet presAssocID="{E38A1390-D889-4ACA-95D6-FC451D05A126}" presName="compositeA" presStyleCnt="0"/>
      <dgm:spPr/>
    </dgm:pt>
    <dgm:pt modelId="{0597A8D6-C73B-4F91-987F-1352C13F572D}" type="pres">
      <dgm:prSet presAssocID="{E38A1390-D889-4ACA-95D6-FC451D05A126}" presName="textA" presStyleLbl="revTx" presStyleIdx="0" presStyleCnt="4">
        <dgm:presLayoutVars>
          <dgm:bulletEnabled val="1"/>
        </dgm:presLayoutVars>
      </dgm:prSet>
      <dgm:spPr/>
    </dgm:pt>
    <dgm:pt modelId="{148D7BCC-8524-4B61-AD63-031CA959AAEB}" type="pres">
      <dgm:prSet presAssocID="{E38A1390-D889-4ACA-95D6-FC451D05A126}" presName="circleA" presStyleLbl="node1" presStyleIdx="0" presStyleCnt="4"/>
      <dgm:spPr/>
    </dgm:pt>
    <dgm:pt modelId="{E74123DB-C60E-400D-B49D-9F8622C067E2}" type="pres">
      <dgm:prSet presAssocID="{E38A1390-D889-4ACA-95D6-FC451D05A126}" presName="spaceA" presStyleCnt="0"/>
      <dgm:spPr/>
    </dgm:pt>
    <dgm:pt modelId="{E062F7FF-E7C8-4E76-94F1-7009A49A5E4E}" type="pres">
      <dgm:prSet presAssocID="{9CA7B900-D7FD-4A27-AB05-330C8167E5D7}" presName="space" presStyleCnt="0"/>
      <dgm:spPr/>
    </dgm:pt>
    <dgm:pt modelId="{D42A532A-0E21-4C1F-A97D-60BC07AA368C}" type="pres">
      <dgm:prSet presAssocID="{B4BA072C-C235-4154-BEFE-106F2DDAECCA}" presName="compositeB" presStyleCnt="0"/>
      <dgm:spPr/>
    </dgm:pt>
    <dgm:pt modelId="{C4DA0C7B-1E8D-4C54-82AF-0212907EA232}" type="pres">
      <dgm:prSet presAssocID="{B4BA072C-C235-4154-BEFE-106F2DDAECCA}" presName="textB" presStyleLbl="revTx" presStyleIdx="1" presStyleCnt="4">
        <dgm:presLayoutVars>
          <dgm:bulletEnabled val="1"/>
        </dgm:presLayoutVars>
      </dgm:prSet>
      <dgm:spPr/>
    </dgm:pt>
    <dgm:pt modelId="{282D432D-633D-4E10-B6B0-2B161D35C764}" type="pres">
      <dgm:prSet presAssocID="{B4BA072C-C235-4154-BEFE-106F2DDAECCA}" presName="circleB" presStyleLbl="node1" presStyleIdx="1" presStyleCnt="4"/>
      <dgm:spPr/>
    </dgm:pt>
    <dgm:pt modelId="{B6F766E5-04B7-4CBB-A82F-74F7C301E5AB}" type="pres">
      <dgm:prSet presAssocID="{B4BA072C-C235-4154-BEFE-106F2DDAECCA}" presName="spaceB" presStyleCnt="0"/>
      <dgm:spPr/>
    </dgm:pt>
    <dgm:pt modelId="{19A5C441-97D7-4CCE-A09F-2F242531A106}" type="pres">
      <dgm:prSet presAssocID="{C0DED629-1AC5-42AA-822D-28766C3F34CB}" presName="space" presStyleCnt="0"/>
      <dgm:spPr/>
    </dgm:pt>
    <dgm:pt modelId="{EC8E2321-F286-4B8B-B28D-62E5B6C5DCCD}" type="pres">
      <dgm:prSet presAssocID="{07E20F71-E6E4-49C3-8905-86A7D4727B2A}" presName="compositeA" presStyleCnt="0"/>
      <dgm:spPr/>
    </dgm:pt>
    <dgm:pt modelId="{D025D1D1-30E5-4642-ABC3-05EC13361F18}" type="pres">
      <dgm:prSet presAssocID="{07E20F71-E6E4-49C3-8905-86A7D4727B2A}" presName="textA" presStyleLbl="revTx" presStyleIdx="2" presStyleCnt="4" custScaleX="147069">
        <dgm:presLayoutVars>
          <dgm:bulletEnabled val="1"/>
        </dgm:presLayoutVars>
      </dgm:prSet>
      <dgm:spPr/>
    </dgm:pt>
    <dgm:pt modelId="{C5F0CE70-0B9C-4F47-9DB3-5A57495ADC32}" type="pres">
      <dgm:prSet presAssocID="{07E20F71-E6E4-49C3-8905-86A7D4727B2A}" presName="circleA" presStyleLbl="node1" presStyleIdx="2" presStyleCnt="4"/>
      <dgm:spPr/>
    </dgm:pt>
    <dgm:pt modelId="{5B230899-2223-4FFE-AC9D-DE5EE9F6968F}" type="pres">
      <dgm:prSet presAssocID="{07E20F71-E6E4-49C3-8905-86A7D4727B2A}" presName="spaceA" presStyleCnt="0"/>
      <dgm:spPr/>
    </dgm:pt>
    <dgm:pt modelId="{524E9755-010D-4CC4-B7E4-F798FD17C343}" type="pres">
      <dgm:prSet presAssocID="{ECDEDE3F-AC55-4630-9F2B-1A82C49C2587}" presName="space" presStyleCnt="0"/>
      <dgm:spPr/>
    </dgm:pt>
    <dgm:pt modelId="{FC4E6CE4-6EDF-4758-B84D-B7C7EE5524EF}" type="pres">
      <dgm:prSet presAssocID="{B97EC8CE-3967-433F-BD2D-EDE7959B7AAB}" presName="compositeB" presStyleCnt="0"/>
      <dgm:spPr/>
    </dgm:pt>
    <dgm:pt modelId="{F0B410CC-9BC5-4DAC-8D5A-62F2D5DED196}" type="pres">
      <dgm:prSet presAssocID="{B97EC8CE-3967-433F-BD2D-EDE7959B7AAB}" presName="textB" presStyleLbl="revTx" presStyleIdx="3" presStyleCnt="4">
        <dgm:presLayoutVars>
          <dgm:bulletEnabled val="1"/>
        </dgm:presLayoutVars>
      </dgm:prSet>
      <dgm:spPr/>
    </dgm:pt>
    <dgm:pt modelId="{94F099CE-9FFC-43C9-8B85-3973EEC559B6}" type="pres">
      <dgm:prSet presAssocID="{B97EC8CE-3967-433F-BD2D-EDE7959B7AAB}" presName="circleB" presStyleLbl="node1" presStyleIdx="3" presStyleCnt="4"/>
      <dgm:spPr/>
    </dgm:pt>
    <dgm:pt modelId="{D0C5B2CF-5609-41CF-BF0B-53A41648BE51}" type="pres">
      <dgm:prSet presAssocID="{B97EC8CE-3967-433F-BD2D-EDE7959B7AAB}" presName="spaceB" presStyleCnt="0"/>
      <dgm:spPr/>
    </dgm:pt>
  </dgm:ptLst>
  <dgm:cxnLst>
    <dgm:cxn modelId="{D740BA0C-2F2E-4FBF-B127-022CCDA7ABBC}" type="presOf" srcId="{07E20F71-E6E4-49C3-8905-86A7D4727B2A}" destId="{D025D1D1-30E5-4642-ABC3-05EC13361F18}" srcOrd="0" destOrd="0" presId="urn:microsoft.com/office/officeart/2005/8/layout/hProcess11"/>
    <dgm:cxn modelId="{DB61E856-7E1F-4476-9FE7-24F43547035E}" srcId="{A88A93DA-CCB4-4C00-AC83-3660E3A6FBC6}" destId="{B97EC8CE-3967-433F-BD2D-EDE7959B7AAB}" srcOrd="3" destOrd="0" parTransId="{56AAA57D-0D22-44AC-B0E4-653266BEF4B4}" sibTransId="{CA02D52F-19CA-4279-B921-3080E38B6B8B}"/>
    <dgm:cxn modelId="{0ECF0F57-4F5C-441D-B1E3-19FFBA3BF651}" type="presOf" srcId="{B97EC8CE-3967-433F-BD2D-EDE7959B7AAB}" destId="{F0B410CC-9BC5-4DAC-8D5A-62F2D5DED196}" srcOrd="0" destOrd="0" presId="urn:microsoft.com/office/officeart/2005/8/layout/hProcess11"/>
    <dgm:cxn modelId="{6B971261-D191-4B17-82CA-B26E5E7CCC01}" srcId="{A88A93DA-CCB4-4C00-AC83-3660E3A6FBC6}" destId="{07E20F71-E6E4-49C3-8905-86A7D4727B2A}" srcOrd="2" destOrd="0" parTransId="{9334A95D-66E9-4B1B-85EC-F261094775F9}" sibTransId="{ECDEDE3F-AC55-4630-9F2B-1A82C49C2587}"/>
    <dgm:cxn modelId="{45370462-6F6D-43F6-8CD2-5A7F24E22A16}" type="presOf" srcId="{A88A93DA-CCB4-4C00-AC83-3660E3A6FBC6}" destId="{13463BBB-4768-4786-A0C2-D1E10C9E8A5B}" srcOrd="0" destOrd="0" presId="urn:microsoft.com/office/officeart/2005/8/layout/hProcess11"/>
    <dgm:cxn modelId="{6DAD7A8D-4199-4333-B8D5-A69D239C97FA}" type="presOf" srcId="{B4BA072C-C235-4154-BEFE-106F2DDAECCA}" destId="{C4DA0C7B-1E8D-4C54-82AF-0212907EA232}" srcOrd="0" destOrd="0" presId="urn:microsoft.com/office/officeart/2005/8/layout/hProcess11"/>
    <dgm:cxn modelId="{31E7A6A5-25A7-4C19-9697-124D21E40AA4}" type="presOf" srcId="{E38A1390-D889-4ACA-95D6-FC451D05A126}" destId="{0597A8D6-C73B-4F91-987F-1352C13F572D}" srcOrd="0" destOrd="0" presId="urn:microsoft.com/office/officeart/2005/8/layout/hProcess11"/>
    <dgm:cxn modelId="{0AF24DE5-E5AE-4C3A-8B69-91F818697921}" srcId="{A88A93DA-CCB4-4C00-AC83-3660E3A6FBC6}" destId="{B4BA072C-C235-4154-BEFE-106F2DDAECCA}" srcOrd="1" destOrd="0" parTransId="{8DFDA85E-FB37-4A8D-BB57-94C4F07C9A59}" sibTransId="{C0DED629-1AC5-42AA-822D-28766C3F34CB}"/>
    <dgm:cxn modelId="{6B9F34ED-BEEE-4A0F-829D-8981A832CBC4}" srcId="{A88A93DA-CCB4-4C00-AC83-3660E3A6FBC6}" destId="{E38A1390-D889-4ACA-95D6-FC451D05A126}" srcOrd="0" destOrd="0" parTransId="{F15D8FBB-6038-40CC-AB58-2D4E7B43D4BD}" sibTransId="{9CA7B900-D7FD-4A27-AB05-330C8167E5D7}"/>
    <dgm:cxn modelId="{1792FA34-C421-4F24-A340-EC8ACBC2D481}" type="presParOf" srcId="{13463BBB-4768-4786-A0C2-D1E10C9E8A5B}" destId="{F8F73564-8CB9-45E4-93CB-2C175F235D14}" srcOrd="0" destOrd="0" presId="urn:microsoft.com/office/officeart/2005/8/layout/hProcess11"/>
    <dgm:cxn modelId="{FE925275-3AA3-428B-82A7-113AC107111F}" type="presParOf" srcId="{13463BBB-4768-4786-A0C2-D1E10C9E8A5B}" destId="{4F9FE4D7-0BF9-452C-A30C-0AFE4CAC128E}" srcOrd="1" destOrd="0" presId="urn:microsoft.com/office/officeart/2005/8/layout/hProcess11"/>
    <dgm:cxn modelId="{107DD241-84D1-43C1-9E2A-F249CA1320D9}" type="presParOf" srcId="{4F9FE4D7-0BF9-452C-A30C-0AFE4CAC128E}" destId="{94F446CA-E7DB-4D37-8C68-88C66AFB68C2}" srcOrd="0" destOrd="0" presId="urn:microsoft.com/office/officeart/2005/8/layout/hProcess11"/>
    <dgm:cxn modelId="{1568948C-AB2E-44EA-A977-74F0EE5D42D8}" type="presParOf" srcId="{94F446CA-E7DB-4D37-8C68-88C66AFB68C2}" destId="{0597A8D6-C73B-4F91-987F-1352C13F572D}" srcOrd="0" destOrd="0" presId="urn:microsoft.com/office/officeart/2005/8/layout/hProcess11"/>
    <dgm:cxn modelId="{DCC5D1AF-94FF-48D9-9B49-171B7F1BBA66}" type="presParOf" srcId="{94F446CA-E7DB-4D37-8C68-88C66AFB68C2}" destId="{148D7BCC-8524-4B61-AD63-031CA959AAEB}" srcOrd="1" destOrd="0" presId="urn:microsoft.com/office/officeart/2005/8/layout/hProcess11"/>
    <dgm:cxn modelId="{ED976055-7AC9-4C01-9BEF-02E34B5C4464}" type="presParOf" srcId="{94F446CA-E7DB-4D37-8C68-88C66AFB68C2}" destId="{E74123DB-C60E-400D-B49D-9F8622C067E2}" srcOrd="2" destOrd="0" presId="urn:microsoft.com/office/officeart/2005/8/layout/hProcess11"/>
    <dgm:cxn modelId="{1C7173E8-50C1-4DE9-86FA-819F19B093C3}" type="presParOf" srcId="{4F9FE4D7-0BF9-452C-A30C-0AFE4CAC128E}" destId="{E062F7FF-E7C8-4E76-94F1-7009A49A5E4E}" srcOrd="1" destOrd="0" presId="urn:microsoft.com/office/officeart/2005/8/layout/hProcess11"/>
    <dgm:cxn modelId="{6A456123-9E25-4EEC-9F34-489995B70706}" type="presParOf" srcId="{4F9FE4D7-0BF9-452C-A30C-0AFE4CAC128E}" destId="{D42A532A-0E21-4C1F-A97D-60BC07AA368C}" srcOrd="2" destOrd="0" presId="urn:microsoft.com/office/officeart/2005/8/layout/hProcess11"/>
    <dgm:cxn modelId="{D341A45A-5897-4960-9CF1-8B02077AE4EC}" type="presParOf" srcId="{D42A532A-0E21-4C1F-A97D-60BC07AA368C}" destId="{C4DA0C7B-1E8D-4C54-82AF-0212907EA232}" srcOrd="0" destOrd="0" presId="urn:microsoft.com/office/officeart/2005/8/layout/hProcess11"/>
    <dgm:cxn modelId="{3BCF9B87-D91C-410A-AF8F-56A7C1F43F0B}" type="presParOf" srcId="{D42A532A-0E21-4C1F-A97D-60BC07AA368C}" destId="{282D432D-633D-4E10-B6B0-2B161D35C764}" srcOrd="1" destOrd="0" presId="urn:microsoft.com/office/officeart/2005/8/layout/hProcess11"/>
    <dgm:cxn modelId="{14898A20-524D-4D23-9ACA-E89A8B77BE5B}" type="presParOf" srcId="{D42A532A-0E21-4C1F-A97D-60BC07AA368C}" destId="{B6F766E5-04B7-4CBB-A82F-74F7C301E5AB}" srcOrd="2" destOrd="0" presId="urn:microsoft.com/office/officeart/2005/8/layout/hProcess11"/>
    <dgm:cxn modelId="{768B9A46-3600-4922-93A8-FC285F8D5E0B}" type="presParOf" srcId="{4F9FE4D7-0BF9-452C-A30C-0AFE4CAC128E}" destId="{19A5C441-97D7-4CCE-A09F-2F242531A106}" srcOrd="3" destOrd="0" presId="urn:microsoft.com/office/officeart/2005/8/layout/hProcess11"/>
    <dgm:cxn modelId="{A6127CD4-1CBF-40E9-BA99-2380C4BFD544}" type="presParOf" srcId="{4F9FE4D7-0BF9-452C-A30C-0AFE4CAC128E}" destId="{EC8E2321-F286-4B8B-B28D-62E5B6C5DCCD}" srcOrd="4" destOrd="0" presId="urn:microsoft.com/office/officeart/2005/8/layout/hProcess11"/>
    <dgm:cxn modelId="{FCFD5E34-C8C2-47F1-8346-10A94F954B0B}" type="presParOf" srcId="{EC8E2321-F286-4B8B-B28D-62E5B6C5DCCD}" destId="{D025D1D1-30E5-4642-ABC3-05EC13361F18}" srcOrd="0" destOrd="0" presId="urn:microsoft.com/office/officeart/2005/8/layout/hProcess11"/>
    <dgm:cxn modelId="{426901EE-035C-4763-9BD3-8889BD79BD56}" type="presParOf" srcId="{EC8E2321-F286-4B8B-B28D-62E5B6C5DCCD}" destId="{C5F0CE70-0B9C-4F47-9DB3-5A57495ADC32}" srcOrd="1" destOrd="0" presId="urn:microsoft.com/office/officeart/2005/8/layout/hProcess11"/>
    <dgm:cxn modelId="{0AC1C723-A02D-4238-B8AC-03F418BBF157}" type="presParOf" srcId="{EC8E2321-F286-4B8B-B28D-62E5B6C5DCCD}" destId="{5B230899-2223-4FFE-AC9D-DE5EE9F6968F}" srcOrd="2" destOrd="0" presId="urn:microsoft.com/office/officeart/2005/8/layout/hProcess11"/>
    <dgm:cxn modelId="{B85C5CDC-CC71-490C-8BAF-0CE4DEC36944}" type="presParOf" srcId="{4F9FE4D7-0BF9-452C-A30C-0AFE4CAC128E}" destId="{524E9755-010D-4CC4-B7E4-F798FD17C343}" srcOrd="5" destOrd="0" presId="urn:microsoft.com/office/officeart/2005/8/layout/hProcess11"/>
    <dgm:cxn modelId="{DD943928-C465-42D5-A49E-FBE7BA3948F9}" type="presParOf" srcId="{4F9FE4D7-0BF9-452C-A30C-0AFE4CAC128E}" destId="{FC4E6CE4-6EDF-4758-B84D-B7C7EE5524EF}" srcOrd="6" destOrd="0" presId="urn:microsoft.com/office/officeart/2005/8/layout/hProcess11"/>
    <dgm:cxn modelId="{AD7ACE9D-1A3D-4A60-91B1-6356B978691D}" type="presParOf" srcId="{FC4E6CE4-6EDF-4758-B84D-B7C7EE5524EF}" destId="{F0B410CC-9BC5-4DAC-8D5A-62F2D5DED196}" srcOrd="0" destOrd="0" presId="urn:microsoft.com/office/officeart/2005/8/layout/hProcess11"/>
    <dgm:cxn modelId="{1718EEE2-15D3-444E-AC37-ECA6E03F024B}" type="presParOf" srcId="{FC4E6CE4-6EDF-4758-B84D-B7C7EE5524EF}" destId="{94F099CE-9FFC-43C9-8B85-3973EEC559B6}" srcOrd="1" destOrd="0" presId="urn:microsoft.com/office/officeart/2005/8/layout/hProcess11"/>
    <dgm:cxn modelId="{45C7B4E3-D237-482B-B9F3-DD6BD64DFBD4}" type="presParOf" srcId="{FC4E6CE4-6EDF-4758-B84D-B7C7EE5524EF}" destId="{D0C5B2CF-5609-41CF-BF0B-53A41648BE51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73564-8CB9-45E4-93CB-2C175F235D14}">
      <dsp:nvSpPr>
        <dsp:cNvPr id="0" name=""/>
        <dsp:cNvSpPr/>
      </dsp:nvSpPr>
      <dsp:spPr>
        <a:xfrm>
          <a:off x="0" y="1305401"/>
          <a:ext cx="10515600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7A8D6-C73B-4F91-987F-1352C13F572D}">
      <dsp:nvSpPr>
        <dsp:cNvPr id="0" name=""/>
        <dsp:cNvSpPr/>
      </dsp:nvSpPr>
      <dsp:spPr>
        <a:xfrm>
          <a:off x="2389" y="0"/>
          <a:ext cx="2047153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rPr>
            <a:t>Participants were given a packet of instructions and surveys upon sitting down at a workstation. </a:t>
          </a:r>
        </a:p>
      </dsp:txBody>
      <dsp:txXfrm>
        <a:off x="2389" y="0"/>
        <a:ext cx="2047153" cy="1740535"/>
      </dsp:txXfrm>
    </dsp:sp>
    <dsp:sp modelId="{148D7BCC-8524-4B61-AD63-031CA959AAEB}">
      <dsp:nvSpPr>
        <dsp:cNvPr id="0" name=""/>
        <dsp:cNvSpPr/>
      </dsp:nvSpPr>
      <dsp:spPr>
        <a:xfrm>
          <a:off x="808399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DA0C7B-1E8D-4C54-82AF-0212907EA232}">
      <dsp:nvSpPr>
        <dsp:cNvPr id="0" name=""/>
        <dsp:cNvSpPr/>
      </dsp:nvSpPr>
      <dsp:spPr>
        <a:xfrm>
          <a:off x="2151900" y="2610802"/>
          <a:ext cx="2047153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rPr>
            <a:t>Surveys consisted of standardized questions with answers arranged as Likert-type scales and written responses. </a:t>
          </a:r>
        </a:p>
      </dsp:txBody>
      <dsp:txXfrm>
        <a:off x="2151900" y="2610802"/>
        <a:ext cx="2047153" cy="1740535"/>
      </dsp:txXfrm>
    </dsp:sp>
    <dsp:sp modelId="{282D432D-633D-4E10-B6B0-2B161D35C764}">
      <dsp:nvSpPr>
        <dsp:cNvPr id="0" name=""/>
        <dsp:cNvSpPr/>
      </dsp:nvSpPr>
      <dsp:spPr>
        <a:xfrm>
          <a:off x="2957910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25D1D1-30E5-4642-ABC3-05EC13361F18}">
      <dsp:nvSpPr>
        <dsp:cNvPr id="0" name=""/>
        <dsp:cNvSpPr/>
      </dsp:nvSpPr>
      <dsp:spPr>
        <a:xfrm>
          <a:off x="4301411" y="0"/>
          <a:ext cx="3010727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b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rPr>
            <a:t>A baseline questionnaire was collected immediately, and the starting website was already displayed on the web browser. </a:t>
          </a:r>
        </a:p>
      </dsp:txBody>
      <dsp:txXfrm>
        <a:off x="4301411" y="0"/>
        <a:ext cx="3010727" cy="1740535"/>
      </dsp:txXfrm>
    </dsp:sp>
    <dsp:sp modelId="{C5F0CE70-0B9C-4F47-9DB3-5A57495ADC32}">
      <dsp:nvSpPr>
        <dsp:cNvPr id="0" name=""/>
        <dsp:cNvSpPr/>
      </dsp:nvSpPr>
      <dsp:spPr>
        <a:xfrm>
          <a:off x="5589208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0B410CC-9BC5-4DAC-8D5A-62F2D5DED196}">
      <dsp:nvSpPr>
        <dsp:cNvPr id="0" name=""/>
        <dsp:cNvSpPr/>
      </dsp:nvSpPr>
      <dsp:spPr>
        <a:xfrm>
          <a:off x="7414496" y="2610802"/>
          <a:ext cx="2047153" cy="1740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rPr>
            <a:t>Participants were instructed to perform </a:t>
          </a:r>
          <a:r>
            <a:rPr lang="en-US" sz="2000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rPr>
            <a:t>three representative tasks </a:t>
          </a:r>
          <a:r>
            <a:rPr lang="en-US" sz="2000" kern="12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rPr>
            <a:t>while being timed. If additional help is needed to complete a task, these requests were also noted. </a:t>
          </a:r>
        </a:p>
      </dsp:txBody>
      <dsp:txXfrm>
        <a:off x="7414496" y="2610802"/>
        <a:ext cx="2047153" cy="1740535"/>
      </dsp:txXfrm>
    </dsp:sp>
    <dsp:sp modelId="{94F099CE-9FFC-43C9-8B85-3973EEC559B6}">
      <dsp:nvSpPr>
        <dsp:cNvPr id="0" name=""/>
        <dsp:cNvSpPr/>
      </dsp:nvSpPr>
      <dsp:spPr>
        <a:xfrm>
          <a:off x="8220506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240B5-E161-EB4E-A564-E8ADB36E8304}" type="datetimeFigureOut">
              <a:rPr lang="en-US" smtClean="0"/>
              <a:t>6/27/21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5BC6A-E666-2B4F-99FE-850B32B455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7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6DDE8-81D1-D94A-890F-7A8201866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DEC8B-DADC-7846-AF84-84BA70F8D2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2044A-709B-1F46-B105-00E48F782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2D199-5076-8541-8233-D9D07B0905E5}" type="datetime1">
              <a:rPr lang="en-US" smtClean="0"/>
              <a:t>6/27/21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D9527-F8DE-BC4A-9191-F602593FAC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C46F8-15C8-004A-A2E8-5E610861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E12D-9867-114B-BD68-8FA277ED9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740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7E339-C1C0-3E4A-974E-3BE82A31E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887F9E-5797-9940-A828-42959C5DDC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F4569-7743-CC40-AE0E-FBF50569A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15E82-1A35-B743-A549-BE61838CAC47}" type="datetime1">
              <a:rPr lang="en-US" smtClean="0"/>
              <a:t>6/27/21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C2044-3D4C-3941-B62B-8613F81F7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8DF68-C781-3A4A-92F0-A957DC641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E12D-9867-114B-BD68-8FA277ED9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18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D90B9C-EA67-4846-82E8-B5A2ADBBA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544C39-6993-C949-9F7D-921E94B6D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57FFA-7C71-AF42-A9CA-18000E76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57FCD-6215-7D42-A79B-2E917A0FAF43}" type="datetime1">
              <a:rPr lang="en-US" smtClean="0"/>
              <a:t>6/27/21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E57F6-1E96-D548-828D-D5646D20A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9C6D3-F5CF-064F-8D49-957393E5A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E12D-9867-114B-BD68-8FA277ED9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492F5-967F-164D-9CB1-971F42AD1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9C813-8BDA-2448-84B6-D947E69C9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71D29-BC53-1F4C-81C9-EF15AD6DA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F7C3F-CD70-E04C-A3E2-2986D0E9D807}" type="datetime1">
              <a:rPr lang="en-US" smtClean="0"/>
              <a:t>6/27/21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4BC37-AD2B-0C43-9CF4-F7B59C9E7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12F42-EADF-5843-B4AC-5BD1DA4C9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E12D-9867-114B-BD68-8FA277ED9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99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57E20-CA4A-504E-99AB-29C0A2892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BB9C0-C1F3-6448-A61C-E85699914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6A273-A1E3-DA4B-9367-00C2AEAB4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9937-CA80-BD4E-99BA-9641401ED501}" type="datetime1">
              <a:rPr lang="en-US" smtClean="0"/>
              <a:t>6/27/21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9D1BC-D569-6C45-AC37-7C1AD7CF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5F50D-F4D8-E74F-86D1-D44A4ACD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E12D-9867-114B-BD68-8FA277ED9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20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76F35-DAA5-A44D-83F7-B93D8FAFD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E7A7D-C4E9-A14C-9969-6B67D7CC2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BE7B36-515D-6943-AB4D-FEE21179BA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921523-650C-CF4D-9E9A-35DD01808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F8382-4C59-614B-97AC-73FC5202E352}" type="datetime1">
              <a:rPr lang="en-US" smtClean="0"/>
              <a:t>6/27/21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48801-8D32-4241-9A87-F7EA6A491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BF8CA-91CD-B141-8572-0A30AEB7A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E12D-9867-114B-BD68-8FA277ED9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1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CCACA-1DB7-874E-B9FF-B830F8C7C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C096AC-D8A4-524D-9F20-F1C631685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4C79B-7448-CB47-AC99-D0213CA321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31C992-7932-D74B-817C-40C360BCAF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C1015-722B-DC45-A1B4-3BC047C4A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14FAE0-D1A4-5044-9ADE-17AF113C2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F6CB2-5AC2-CD4A-A702-B921CD85A16D}" type="datetime1">
              <a:rPr lang="en-US" smtClean="0"/>
              <a:t>6/27/21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BBD438-2147-D94F-BBF2-51038F2C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440F69-5EB3-7447-8B36-151D0937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E12D-9867-114B-BD68-8FA277ED9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01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AA408-99F2-9A4D-AE44-2FD16AA5D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2217B6-7935-6C42-9FDD-E4E467B12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F5904-3C54-2E4F-BACF-BD5221D13870}" type="datetime1">
              <a:rPr lang="en-US" smtClean="0"/>
              <a:t>6/27/21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C573C3-9457-3940-AA8D-0FB23B780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1BB55-8BA7-C241-B911-FA0E4D0C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E12D-9867-114B-BD68-8FA277ED9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5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B7E786-CB4C-DD48-8AA2-98A262E67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E0E11-EE24-A849-894D-42ADB37FAD51}" type="datetime1">
              <a:rPr lang="en-US" smtClean="0"/>
              <a:t>6/27/21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339411-1680-D04C-A9D7-3C0CDB088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E7A9A6-EBB1-CA4D-A422-4D2741476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E12D-9867-114B-BD68-8FA277ED9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6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12553-90C3-9343-B560-44001B3EE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86B51-7AA2-914B-8B09-939D0BD8D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A2984-4D32-2042-99F7-59FCCF049B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1A3C4-5286-3248-A8AA-F38765671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7BD56-86DF-EB43-B160-4841665B183D}" type="datetime1">
              <a:rPr lang="en-US" smtClean="0"/>
              <a:t>6/27/21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7712BE-6450-3C48-B187-668902182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0A2264-7F68-EB4F-926E-D4FE5D3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E12D-9867-114B-BD68-8FA277ED9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10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24307-D9F1-7545-9E32-4A9A39343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2BF542-5833-A84B-898D-EDE161F05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C4D9A-BDB0-6B4D-AF36-B833EE73EE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95833-970C-0942-8193-AD18764F7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0C530-FCE4-B546-8CCF-0126C6ACB8A6}" type="datetime1">
              <a:rPr lang="en-US" smtClean="0"/>
              <a:t>6/27/21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65E1F-65E7-5041-98F7-943032037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ACF57-2428-1B44-8886-87CD2639C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E12D-9867-114B-BD68-8FA277ED9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5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9C8B8F-0E05-894F-9D01-368534447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C07E40-60ED-5E41-B273-9D6837536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57C18-42F8-D242-9911-6EB774260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922D8-A1D4-154A-A627-6C236FF61A1B}" type="datetime1">
              <a:rPr lang="en-US" smtClean="0"/>
              <a:t>6/27/21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C1BFD-F19A-9345-B3D0-743B489DC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FF900-1E1A-8646-AB72-176D85E96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AE12D-9867-114B-BD68-8FA277ED9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95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2F0F99-30DA-5347-BE45-C0EBD44C6F8E}"/>
              </a:ext>
            </a:extLst>
          </p:cNvPr>
          <p:cNvSpPr/>
          <p:nvPr/>
        </p:nvSpPr>
        <p:spPr>
          <a:xfrm>
            <a:off x="1907381" y="455347"/>
            <a:ext cx="83772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  <a:spcAft>
                <a:spcPts val="1600"/>
              </a:spcAft>
            </a:pPr>
            <a:r>
              <a:rPr lang="en-US" sz="4800" b="1" kern="1400" dirty="0">
                <a:latin typeface="Times New Roman" panose="02020603050405020304" pitchFamily="18" charset="0"/>
                <a:ea typeface="MS Mincho" panose="02020609040205080304" pitchFamily="49" charset="-128"/>
              </a:rPr>
              <a:t>Cognitive Testing of an Electronic Consent Platform: Researcher Perspectives</a:t>
            </a:r>
            <a:endParaRPr lang="en-US" sz="48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215B34-175A-144A-9D26-7CF7F7619D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14"/>
          <a:stretch/>
        </p:blipFill>
        <p:spPr>
          <a:xfrm>
            <a:off x="9967913" y="4248693"/>
            <a:ext cx="1838359" cy="260930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780AC9-A7A1-7E45-887F-1F765E0307E2}"/>
              </a:ext>
            </a:extLst>
          </p:cNvPr>
          <p:cNvSpPr/>
          <p:nvPr/>
        </p:nvSpPr>
        <p:spPr>
          <a:xfrm>
            <a:off x="1331111" y="4098989"/>
            <a:ext cx="9529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Irena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Parvanova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, PhD; Daniel Robins, MD; Joseph Finkelstein MD, PhD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22493A-5FBC-B846-8FD4-AC7765D307FA}"/>
              </a:ext>
            </a:extLst>
          </p:cNvPr>
          <p:cNvSpPr/>
          <p:nvPr/>
        </p:nvSpPr>
        <p:spPr>
          <a:xfrm>
            <a:off x="809624" y="3077387"/>
            <a:ext cx="10572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40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Nursing Informatics International Congress 2021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42D49A4-04AB-2B4C-BB3C-97F7C3D53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CFAE12D-9867-114B-BD68-8FA277ED959A}" type="slidenum"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190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459841-1977-4F45-9DEA-21801976DCBD}"/>
              </a:ext>
            </a:extLst>
          </p:cNvPr>
          <p:cNvSpPr/>
          <p:nvPr/>
        </p:nvSpPr>
        <p:spPr>
          <a:xfrm>
            <a:off x="604753" y="301105"/>
            <a:ext cx="10982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ts val="2400"/>
              </a:spcBef>
              <a:spcAft>
                <a:spcPts val="1200"/>
              </a:spcAft>
              <a:buClr>
                <a:srgbClr val="000000"/>
              </a:buClr>
              <a:buSzPts val="1000"/>
            </a:pPr>
            <a:r>
              <a:rPr lang="en-US" sz="3600" b="1" kern="1400" dirty="0"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Results: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Usability Concept Map of experts' suggestions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39E506-E27A-564D-94AF-818FB9443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4" y="2357443"/>
            <a:ext cx="12056433" cy="389731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F82DA-9817-374E-9E90-492AE15C2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3538" y="6403980"/>
            <a:ext cx="2743200" cy="365125"/>
          </a:xfrm>
        </p:spPr>
        <p:txBody>
          <a:bodyPr/>
          <a:lstStyle/>
          <a:p>
            <a:fld id="{5CFAE12D-9867-114B-BD68-8FA277ED959A}" type="slidenum"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26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459841-1977-4F45-9DEA-21801976DCBD}"/>
              </a:ext>
            </a:extLst>
          </p:cNvPr>
          <p:cNvSpPr/>
          <p:nvPr/>
        </p:nvSpPr>
        <p:spPr>
          <a:xfrm>
            <a:off x="4964923" y="86793"/>
            <a:ext cx="2262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ts val="2400"/>
              </a:spcBef>
              <a:spcAft>
                <a:spcPts val="1200"/>
              </a:spcAft>
              <a:buClr>
                <a:srgbClr val="000000"/>
              </a:buClr>
              <a:buSzPts val="1000"/>
            </a:pPr>
            <a:r>
              <a:rPr lang="en-US" sz="3600" b="1" kern="1400" dirty="0"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Discussion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CA574E-D3CE-C644-A5B7-41DE87CA9D7F}"/>
              </a:ext>
            </a:extLst>
          </p:cNvPr>
          <p:cNvSpPr/>
          <p:nvPr/>
        </p:nvSpPr>
        <p:spPr>
          <a:xfrm>
            <a:off x="354192" y="1074727"/>
            <a:ext cx="106942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Feedback from the research staff cohort yielded multiple actionable points.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2CF822-E36D-BD4C-86FD-CAEEF2097397}"/>
              </a:ext>
            </a:extLst>
          </p:cNvPr>
          <p:cNvSpPr/>
          <p:nvPr/>
        </p:nvSpPr>
        <p:spPr>
          <a:xfrm>
            <a:off x="354192" y="1764236"/>
            <a:ext cx="10998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Experts offered useful information about usability in a number of cases, such as the need for optimized font size, color, emphasis, subtitles, and controls.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6E4273-0FF9-0F44-A181-F311411AFCEB}"/>
              </a:ext>
            </a:extLst>
          </p:cNvPr>
          <p:cNvSpPr/>
          <p:nvPr/>
        </p:nvSpPr>
        <p:spPr>
          <a:xfrm>
            <a:off x="354192" y="2823077"/>
            <a:ext cx="11085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Regarding the traditional paper workflow for consents, the experts generally agree that this electronic system is preferable.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CEA449-3C5C-2B44-B59E-3AFA32A35214}"/>
              </a:ext>
            </a:extLst>
          </p:cNvPr>
          <p:cNvSpPr/>
          <p:nvPr/>
        </p:nvSpPr>
        <p:spPr>
          <a:xfrm>
            <a:off x="354192" y="3881918"/>
            <a:ext cx="107809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</a:rPr>
              <a:t>Limitations of this study are related to the target user group. This expert subset is already familiar with informed consent procedures, and they have a high self-reported English and medical literacy. 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DF37C1-CF0E-2545-B055-32EDCAE17E5F}"/>
              </a:ext>
            </a:extLst>
          </p:cNvPr>
          <p:cNvSpPr/>
          <p:nvPr/>
        </p:nvSpPr>
        <p:spPr>
          <a:xfrm>
            <a:off x="354193" y="5310091"/>
            <a:ext cx="10444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Regardless, the experts provided valuable insight into the research workflows that resulted in a series of modifications to the platform. 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286123-47CF-554C-9AFF-F0BA4EDDF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3044" y="6368932"/>
            <a:ext cx="2743200" cy="365125"/>
          </a:xfrm>
        </p:spPr>
        <p:txBody>
          <a:bodyPr/>
          <a:lstStyle/>
          <a:p>
            <a:fld id="{5CFAE12D-9867-114B-BD68-8FA277ED959A}" type="slidenum"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en-US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054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6E81523-AD39-0644-8F8E-37BB842AD3F9}"/>
              </a:ext>
            </a:extLst>
          </p:cNvPr>
          <p:cNvSpPr/>
          <p:nvPr/>
        </p:nvSpPr>
        <p:spPr>
          <a:xfrm>
            <a:off x="4900805" y="86793"/>
            <a:ext cx="23903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ts val="2400"/>
              </a:spcBef>
              <a:spcAft>
                <a:spcPts val="1200"/>
              </a:spcAft>
              <a:buClr>
                <a:srgbClr val="000000"/>
              </a:buClr>
              <a:buSzPts val="1000"/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BA140D-0EE0-1349-B6D8-4500D98DEFBF}"/>
              </a:ext>
            </a:extLst>
          </p:cNvPr>
          <p:cNvSpPr/>
          <p:nvPr/>
        </p:nvSpPr>
        <p:spPr>
          <a:xfrm>
            <a:off x="254800" y="2118836"/>
            <a:ext cx="1168240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Expert review represents a valuable source of feedback for development, beginning with the formative </a:t>
            </a:r>
            <a:r>
              <a:rPr lang="en-US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usability evaluation and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recurring with later product refinement. </a:t>
            </a:r>
          </a:p>
          <a:p>
            <a:pPr marL="342900" indent="-342900" algn="just">
              <a:buFont typeface="Wingdings" pitchFamily="2" charset="2"/>
              <a:buChar char="v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 group of experts provided multiple actionable points that will be incorporated in the next development cycle.</a:t>
            </a:r>
            <a:endParaRPr lang="en-US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08581-0F40-9443-A5E2-38A550BF8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4008" y="6384925"/>
            <a:ext cx="2743200" cy="365125"/>
          </a:xfrm>
        </p:spPr>
        <p:txBody>
          <a:bodyPr/>
          <a:lstStyle/>
          <a:p>
            <a:fld id="{5CFAE12D-9867-114B-BD68-8FA277ED959A}" type="slidenum"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en-US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906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408EDAC9-AA1D-2941-BBBE-F9182EA1AE8B}"/>
              </a:ext>
            </a:extLst>
          </p:cNvPr>
          <p:cNvSpPr txBox="1">
            <a:spLocks/>
          </p:cNvSpPr>
          <p:nvPr/>
        </p:nvSpPr>
        <p:spPr>
          <a:xfrm>
            <a:off x="4256060" y="1846572"/>
            <a:ext cx="3996454" cy="3592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Thank you!</a:t>
            </a:r>
          </a:p>
          <a:p>
            <a:pPr algn="ctr"/>
            <a:endParaRPr lang="en-US" sz="4400" b="1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sz="4400" b="1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b="1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Questions?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5625F3-DCB7-CE4D-91BE-3C5789455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2088" y="6356350"/>
            <a:ext cx="2743200" cy="365125"/>
          </a:xfrm>
        </p:spPr>
        <p:txBody>
          <a:bodyPr/>
          <a:lstStyle/>
          <a:p>
            <a:fld id="{5CFAE12D-9867-114B-BD68-8FA277ED959A}" type="slidenum"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en-US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097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CE0D1EC-0E75-9941-96A2-6002D8AB2D94}"/>
              </a:ext>
            </a:extLst>
          </p:cNvPr>
          <p:cNvSpPr/>
          <p:nvPr/>
        </p:nvSpPr>
        <p:spPr>
          <a:xfrm>
            <a:off x="4751081" y="115369"/>
            <a:ext cx="26898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 algn="ctr" fontAlgn="base">
              <a:spcBef>
                <a:spcPts val="2400"/>
              </a:spcBef>
              <a:spcAft>
                <a:spcPts val="1200"/>
              </a:spcAft>
              <a:buClr>
                <a:srgbClr val="000000"/>
              </a:buClr>
              <a:buSzPts val="1000"/>
            </a:pPr>
            <a:r>
              <a:rPr lang="en-US" sz="3600" b="1" kern="1400" dirty="0"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867D3F-BD11-3046-A810-91D91F61EBE1}"/>
              </a:ext>
            </a:extLst>
          </p:cNvPr>
          <p:cNvSpPr txBox="1"/>
          <p:nvPr/>
        </p:nvSpPr>
        <p:spPr>
          <a:xfrm>
            <a:off x="452433" y="1071561"/>
            <a:ext cx="114109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E-Consent platform is a flexible framework designed to accommodate a wide variety of research consent workflows using electronic devices.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platform has experienced multiple iterations, based on several prior usability studies and lessons learned from working with a wide variety of potential users.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many cycles of improvement focusing on end-users, the platform has now matured into a new version. </a:t>
            </a:r>
          </a:p>
          <a:p>
            <a:pPr>
              <a:buClr>
                <a:schemeClr val="tx1"/>
              </a:buClr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chemeClr val="tx1"/>
              </a:buClr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 usability studies collected feedback primarily from patients using the platform. The </a:t>
            </a:r>
            <a:r>
              <a:rPr lang="en-US" sz="24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this study was to gather input from research staff to further improve the system performance. </a:t>
            </a:r>
          </a:p>
          <a:p>
            <a:pPr marL="285750" indent="-285750">
              <a:buClr>
                <a:schemeClr val="tx1"/>
              </a:buClr>
              <a:buFont typeface="Wingdings" pitchFamily="2" charset="2"/>
              <a:buChar char="v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1CCA9A6-48A3-D44C-A36A-E33884A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0183" y="6338747"/>
            <a:ext cx="2743200" cy="365125"/>
          </a:xfrm>
        </p:spPr>
        <p:txBody>
          <a:bodyPr/>
          <a:lstStyle/>
          <a:p>
            <a:fld id="{5CFAE12D-9867-114B-BD68-8FA277ED959A}" type="slidenum"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38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456BC7D-0537-B542-B60E-BF20D9B0A5CB}"/>
              </a:ext>
            </a:extLst>
          </p:cNvPr>
          <p:cNvSpPr/>
          <p:nvPr/>
        </p:nvSpPr>
        <p:spPr>
          <a:xfrm>
            <a:off x="3579926" y="186809"/>
            <a:ext cx="5032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ts val="2400"/>
              </a:spcBef>
              <a:spcAft>
                <a:spcPts val="1200"/>
              </a:spcAft>
              <a:buClr>
                <a:srgbClr val="000000"/>
              </a:buClr>
              <a:buSzPts val="1000"/>
            </a:pPr>
            <a:r>
              <a:rPr lang="en-US" sz="3600" b="1" kern="1400" dirty="0"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Methods: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Design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F3A9A5-11D4-3247-9BB0-FFC9E0439406}"/>
              </a:ext>
            </a:extLst>
          </p:cNvPr>
          <p:cNvSpPr/>
          <p:nvPr/>
        </p:nvSpPr>
        <p:spPr>
          <a:xfrm>
            <a:off x="3579926" y="1157288"/>
            <a:ext cx="4878274" cy="10858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Electronic Consent Platform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D6D57F19-7A80-774C-B932-230EEDA6B86D}"/>
              </a:ext>
            </a:extLst>
          </p:cNvPr>
          <p:cNvSpPr/>
          <p:nvPr/>
        </p:nvSpPr>
        <p:spPr>
          <a:xfrm rot="3454378" flipH="1">
            <a:off x="4629152" y="2281509"/>
            <a:ext cx="514350" cy="957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3A434875-CFEA-6040-9583-AF61050A4EAE}"/>
              </a:ext>
            </a:extLst>
          </p:cNvPr>
          <p:cNvSpPr/>
          <p:nvPr/>
        </p:nvSpPr>
        <p:spPr>
          <a:xfrm rot="18322873" flipH="1">
            <a:off x="6377970" y="2281509"/>
            <a:ext cx="514350" cy="9572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06232C-4A5E-134D-9F60-47CE5146FDF1}"/>
              </a:ext>
            </a:extLst>
          </p:cNvPr>
          <p:cNvSpPr/>
          <p:nvPr/>
        </p:nvSpPr>
        <p:spPr>
          <a:xfrm>
            <a:off x="1396603" y="3246954"/>
            <a:ext cx="3718322" cy="24528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Module: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Study-relevant background information to assist users as they make an informed choice about consenting to a research study. 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module is divided into ‘chapters’, organized around a main menu that acts like a table of contents.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317B0E-5216-D444-915A-57DF82AF8B7A}"/>
              </a:ext>
            </a:extLst>
          </p:cNvPr>
          <p:cNvSpPr/>
          <p:nvPr/>
        </p:nvSpPr>
        <p:spPr>
          <a:xfrm>
            <a:off x="6936580" y="3246954"/>
            <a:ext cx="4164807" cy="22251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Consent Module: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Delivers the content of the informed consent form.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The module is divided into ‘chapters’, organized around the content of the consent form. </a:t>
            </a:r>
            <a:endParaRPr lang="en-US"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B5DDE01-D314-244E-8DEE-53A48593C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4963" y="6293365"/>
            <a:ext cx="2743200" cy="365125"/>
          </a:xfrm>
        </p:spPr>
        <p:txBody>
          <a:bodyPr/>
          <a:lstStyle/>
          <a:p>
            <a:fld id="{5CFAE12D-9867-114B-BD68-8FA277ED959A}" type="slidenum"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232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BF29E4-045D-EE48-8AE2-E85C26A1D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969" y="1923357"/>
            <a:ext cx="9390063" cy="434885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475213-A755-3748-9C5E-6D5787CB4728}"/>
              </a:ext>
            </a:extLst>
          </p:cNvPr>
          <p:cNvSpPr/>
          <p:nvPr/>
        </p:nvSpPr>
        <p:spPr>
          <a:xfrm>
            <a:off x="1669255" y="1262748"/>
            <a:ext cx="8853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Within each chapter, information is presented as paraphrased ‘tips’.</a:t>
            </a: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960560-4C30-6D49-9C14-EA3423D5B360}"/>
              </a:ext>
            </a:extLst>
          </p:cNvPr>
          <p:cNvSpPr/>
          <p:nvPr/>
        </p:nvSpPr>
        <p:spPr>
          <a:xfrm>
            <a:off x="3579926" y="186809"/>
            <a:ext cx="5032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ts val="2400"/>
              </a:spcBef>
              <a:spcAft>
                <a:spcPts val="1200"/>
              </a:spcAft>
              <a:buClr>
                <a:srgbClr val="000000"/>
              </a:buClr>
              <a:buSzPts val="1000"/>
            </a:pPr>
            <a:r>
              <a:rPr lang="en-US" sz="3600" b="1" kern="1400" dirty="0"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Methods: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Design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1BF8B2-778B-4844-BEBD-6C6B2B5B0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1145" y="6385428"/>
            <a:ext cx="2743200" cy="365125"/>
          </a:xfrm>
        </p:spPr>
        <p:txBody>
          <a:bodyPr/>
          <a:lstStyle/>
          <a:p>
            <a:fld id="{5CFAE12D-9867-114B-BD68-8FA277ED959A}" type="slidenum"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868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E57C2CA-EF31-2744-852E-2675BF8E5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8360"/>
          <a:stretch/>
        </p:blipFill>
        <p:spPr>
          <a:xfrm>
            <a:off x="8443913" y="833140"/>
            <a:ext cx="2600325" cy="18158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CA9DED-353E-AB48-BCA8-834FC9B9AAC1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8" t="12771" r="19662" b="2857"/>
          <a:stretch/>
        </p:blipFill>
        <p:spPr>
          <a:xfrm>
            <a:off x="7214234" y="2370541"/>
            <a:ext cx="5059681" cy="28931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D7B887-0AC2-2143-8E80-4A40EEB87E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94" r="5577" b="11479"/>
          <a:stretch/>
        </p:blipFill>
        <p:spPr>
          <a:xfrm>
            <a:off x="8158163" y="4182220"/>
            <a:ext cx="3710092" cy="22765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0826946-E077-C94E-A28A-0E05A56B3B65}"/>
              </a:ext>
            </a:extLst>
          </p:cNvPr>
          <p:cNvSpPr/>
          <p:nvPr/>
        </p:nvSpPr>
        <p:spPr>
          <a:xfrm>
            <a:off x="374765" y="1021288"/>
            <a:ext cx="68770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Short multiple-choice quizzes based on the content of tips appear periodically. A correct answer to progress to the next page.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1718198-160D-6343-B34D-04995EBF46BA}"/>
              </a:ext>
            </a:extLst>
          </p:cNvPr>
          <p:cNvSpPr/>
          <p:nvPr/>
        </p:nvSpPr>
        <p:spPr>
          <a:xfrm>
            <a:off x="374765" y="2981891"/>
            <a:ext cx="73309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interface is consistent to the approved consent form. Content is again paraphrased into smaller tips that may or may not include multimedia.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33F1EE-72FF-F542-8DEF-042DF6775E08}"/>
              </a:ext>
            </a:extLst>
          </p:cNvPr>
          <p:cNvSpPr/>
          <p:nvPr/>
        </p:nvSpPr>
        <p:spPr>
          <a:xfrm>
            <a:off x="374765" y="4942493"/>
            <a:ext cx="6440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4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The Consent Module concludes by showing the full text of the consent form one final time, followed by an electronic signature page.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542329-5F95-CC41-BA6C-74F59660E1A6}"/>
              </a:ext>
            </a:extLst>
          </p:cNvPr>
          <p:cNvSpPr/>
          <p:nvPr/>
        </p:nvSpPr>
        <p:spPr>
          <a:xfrm>
            <a:off x="3579926" y="143945"/>
            <a:ext cx="5032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ts val="2400"/>
              </a:spcBef>
              <a:spcAft>
                <a:spcPts val="1200"/>
              </a:spcAft>
              <a:buClr>
                <a:srgbClr val="000000"/>
              </a:buClr>
              <a:buSzPts val="1000"/>
            </a:pPr>
            <a:r>
              <a:rPr lang="en-US" sz="3600" b="1" kern="1400" dirty="0"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Methods: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Design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62ADDD-B59F-0E41-98B1-1B83D29E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5055" y="6458755"/>
            <a:ext cx="2743200" cy="365125"/>
          </a:xfrm>
        </p:spPr>
        <p:txBody>
          <a:bodyPr/>
          <a:lstStyle/>
          <a:p>
            <a:fld id="{5CFAE12D-9867-114B-BD68-8FA277ED959A}" type="slidenum"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7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2E3DABA-FC2F-4B2C-AD65-11A2DF18DE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3757707"/>
              </p:ext>
            </p:extLst>
          </p:nvPr>
        </p:nvGraphicFramePr>
        <p:xfrm>
          <a:off x="1121979" y="11326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45C5A4C-D320-614E-8FD7-FACC99ED3087}"/>
              </a:ext>
            </a:extLst>
          </p:cNvPr>
          <p:cNvSpPr/>
          <p:nvPr/>
        </p:nvSpPr>
        <p:spPr>
          <a:xfrm>
            <a:off x="3708167" y="143945"/>
            <a:ext cx="4775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ts val="2400"/>
              </a:spcBef>
              <a:spcAft>
                <a:spcPts val="1200"/>
              </a:spcAft>
              <a:buClr>
                <a:srgbClr val="000000"/>
              </a:buClr>
              <a:buSzPts val="1000"/>
            </a:pPr>
            <a:r>
              <a:rPr lang="en-US" sz="3600" b="1" kern="1400" dirty="0"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Methods: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Design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9FBE34-EC0B-7942-818D-DBA132B72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0688" y="6492875"/>
            <a:ext cx="2743200" cy="365125"/>
          </a:xfrm>
        </p:spPr>
        <p:txBody>
          <a:bodyPr/>
          <a:lstStyle/>
          <a:p>
            <a:fld id="{5CFAE12D-9867-114B-BD68-8FA277ED959A}" type="slidenum"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en-US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340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367D01-FF5F-C948-BDE8-D61B07B3E75E}"/>
              </a:ext>
            </a:extLst>
          </p:cNvPr>
          <p:cNvSpPr/>
          <p:nvPr/>
        </p:nvSpPr>
        <p:spPr>
          <a:xfrm>
            <a:off x="3708167" y="143945"/>
            <a:ext cx="4775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ts val="2400"/>
              </a:spcBef>
              <a:spcAft>
                <a:spcPts val="1200"/>
              </a:spcAft>
              <a:buClr>
                <a:srgbClr val="000000"/>
              </a:buClr>
              <a:buSzPts val="1000"/>
            </a:pPr>
            <a:r>
              <a:rPr lang="en-US" sz="3600" b="1" kern="1400" dirty="0"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Methods: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Design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78A0071-AD80-F74B-905C-56165C293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827" y="1094154"/>
            <a:ext cx="8955157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Task 1: </a:t>
            </a:r>
            <a:r>
              <a:rPr lang="en-US" sz="32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Progress through Educational Module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30D07B-EFDD-1F4F-821E-A823037A081C}"/>
              </a:ext>
            </a:extLst>
          </p:cNvPr>
          <p:cNvSpPr txBox="1">
            <a:spLocks/>
          </p:cNvSpPr>
          <p:nvPr/>
        </p:nvSpPr>
        <p:spPr>
          <a:xfrm>
            <a:off x="730827" y="2419647"/>
            <a:ext cx="10906991" cy="175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Task 2: </a:t>
            </a:r>
            <a:r>
              <a:rPr lang="en-US" sz="32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Progress through Consent Module and Sign Consent Form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363B657-754A-5F4E-91AE-2525C681B521}"/>
              </a:ext>
            </a:extLst>
          </p:cNvPr>
          <p:cNvSpPr txBox="1">
            <a:spLocks/>
          </p:cNvSpPr>
          <p:nvPr/>
        </p:nvSpPr>
        <p:spPr>
          <a:xfrm>
            <a:off x="730827" y="4175624"/>
            <a:ext cx="895515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Task 3: </a:t>
            </a:r>
            <a:r>
              <a:rPr lang="en-US" sz="32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Complete System Usability Scale Survey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1413DC-4659-4547-BBD1-BA1D1F7316A1}"/>
              </a:ext>
            </a:extLst>
          </p:cNvPr>
          <p:cNvSpPr/>
          <p:nvPr/>
        </p:nvSpPr>
        <p:spPr>
          <a:xfrm>
            <a:off x="790104" y="5386886"/>
            <a:ext cx="10611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Post Task surveys asked participants to rank each task on a Likert-like scale of 1 (very difficult) to 5 (very easy)!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151BFB7-B79A-0A47-9B7C-C33382260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4962" y="6281541"/>
            <a:ext cx="2743200" cy="365125"/>
          </a:xfrm>
        </p:spPr>
        <p:txBody>
          <a:bodyPr/>
          <a:lstStyle/>
          <a:p>
            <a:fld id="{5CFAE12D-9867-114B-BD68-8FA277ED959A}" type="slidenum"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55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5B1D94-20F6-B445-8970-96E6C5B94BC9}"/>
              </a:ext>
            </a:extLst>
          </p:cNvPr>
          <p:cNvSpPr/>
          <p:nvPr/>
        </p:nvSpPr>
        <p:spPr>
          <a:xfrm>
            <a:off x="3053853" y="86793"/>
            <a:ext cx="60842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ts val="2400"/>
              </a:spcBef>
              <a:spcAft>
                <a:spcPts val="1200"/>
              </a:spcAft>
              <a:buClr>
                <a:srgbClr val="000000"/>
              </a:buClr>
              <a:buSzPts val="1000"/>
            </a:pPr>
            <a:r>
              <a:rPr lang="en-US" sz="3600" b="1" kern="1400" dirty="0"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Results: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Self-Assessment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BAE0DE-0040-674D-844D-3191EDF1D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14" r="16109"/>
          <a:stretch/>
        </p:blipFill>
        <p:spPr>
          <a:xfrm>
            <a:off x="3138488" y="790276"/>
            <a:ext cx="5915025" cy="589017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5D243-ECAA-904F-B3F3-8F99EF1DF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4975" y="6492875"/>
            <a:ext cx="2743200" cy="365125"/>
          </a:xfrm>
        </p:spPr>
        <p:txBody>
          <a:bodyPr/>
          <a:lstStyle/>
          <a:p>
            <a:fld id="{5CFAE12D-9867-114B-BD68-8FA277ED959A}" type="slidenum"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en-US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7E56F2-B0E8-0045-8436-A4F4C8D919F5}"/>
              </a:ext>
            </a:extLst>
          </p:cNvPr>
          <p:cNvSpPr/>
          <p:nvPr/>
        </p:nvSpPr>
        <p:spPr>
          <a:xfrm>
            <a:off x="8585522" y="1213654"/>
            <a:ext cx="3339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 (very difficult) to 5 (very easy)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1157365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9F5D85-5B18-1643-AD0C-B0355C4486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52" r="15772"/>
          <a:stretch/>
        </p:blipFill>
        <p:spPr>
          <a:xfrm>
            <a:off x="1338263" y="1549444"/>
            <a:ext cx="9515475" cy="530855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7459841-1977-4F45-9DEA-21801976DCBD}"/>
              </a:ext>
            </a:extLst>
          </p:cNvPr>
          <p:cNvSpPr/>
          <p:nvPr/>
        </p:nvSpPr>
        <p:spPr>
          <a:xfrm>
            <a:off x="2303937" y="86793"/>
            <a:ext cx="7584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ts val="2400"/>
              </a:spcBef>
              <a:spcAft>
                <a:spcPts val="1200"/>
              </a:spcAft>
              <a:buClr>
                <a:srgbClr val="000000"/>
              </a:buClr>
              <a:buSzPts val="1000"/>
            </a:pPr>
            <a:r>
              <a:rPr lang="en-US" sz="3600" b="1" kern="1400" dirty="0">
                <a:effectLst>
                  <a:outerShdw sx="0" sy="0">
                    <a:srgbClr val="000000"/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Results: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Heuristics Evaluation Means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B60A7-9442-0247-8FD8-1E6DA771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492875"/>
            <a:ext cx="2743200" cy="365125"/>
          </a:xfrm>
        </p:spPr>
        <p:txBody>
          <a:bodyPr/>
          <a:lstStyle/>
          <a:p>
            <a:fld id="{5CFAE12D-9867-114B-BD68-8FA277ED959A}" type="slidenum"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en-US" sz="1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428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</TotalTime>
  <Words>647</Words>
  <Application>Microsoft Macintosh PowerPoint</Application>
  <PresentationFormat>Widescreen</PresentationFormat>
  <Paragraphs>71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MS Mincho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 1: Progress through Educational 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46</cp:revision>
  <dcterms:created xsi:type="dcterms:W3CDTF">2021-06-26T19:56:04Z</dcterms:created>
  <dcterms:modified xsi:type="dcterms:W3CDTF">2021-06-27T21:42:00Z</dcterms:modified>
</cp:coreProperties>
</file>