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51206400" cy="32918400"/>
  <p:notesSz cx="6858000" cy="9144000"/>
  <p:defaultTextStyle>
    <a:defPPr>
      <a:defRPr lang="en-US"/>
    </a:defPPr>
    <a:lvl1pPr marL="0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1pPr>
    <a:lvl2pPr marL="2018995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2pPr>
    <a:lvl3pPr marL="4037990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3pPr>
    <a:lvl4pPr marL="605698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4pPr>
    <a:lvl5pPr marL="8075981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5pPr>
    <a:lvl6pPr marL="1009497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6pPr>
    <a:lvl7pPr marL="12113971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7pPr>
    <a:lvl8pPr marL="1413296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8pPr>
    <a:lvl9pPr marL="16151962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oft Gray, Blue Bars" id="{CF8D9ED1-AA13-1843-A12C-1700370CCE90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8480" userDrawn="1">
          <p15:clr>
            <a:srgbClr val="A4A3A4"/>
          </p15:clr>
        </p15:guide>
        <p15:guide id="2" pos="168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15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26"/>
    <p:restoredTop sz="96437" autoAdjust="0"/>
  </p:normalViewPr>
  <p:slideViewPr>
    <p:cSldViewPr snapToObjects="1" showGuides="1">
      <p:cViewPr>
        <p:scale>
          <a:sx n="48" d="100"/>
          <a:sy n="48" d="100"/>
        </p:scale>
        <p:origin x="-6090" y="-3420"/>
      </p:cViewPr>
      <p:guideLst>
        <p:guide orient="horz" pos="18480"/>
        <p:guide pos="168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7639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0440" y="1752603"/>
            <a:ext cx="44165520" cy="6362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8763000"/>
            <a:ext cx="4416552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20440" y="30510482"/>
            <a:ext cx="11521440" cy="1752600"/>
          </a:xfrm>
          <a:prstGeom prst="rect">
            <a:avLst/>
          </a:prstGeom>
        </p:spPr>
        <p:txBody>
          <a:bodyPr/>
          <a:lstStyle/>
          <a:p>
            <a:fld id="{4FB8CC89-5770-2143-9E36-A32AC67BF844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62120" y="30510482"/>
            <a:ext cx="1728216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164520" y="30510482"/>
            <a:ext cx="11521440" cy="1752600"/>
          </a:xfrm>
          <a:prstGeom prst="rect">
            <a:avLst/>
          </a:prstGeom>
        </p:spPr>
        <p:txBody>
          <a:bodyPr/>
          <a:lstStyle/>
          <a:p>
            <a:fld id="{562929AD-2A02-614C-AABC-D60A360CE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65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752600"/>
            <a:ext cx="1104138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752600"/>
            <a:ext cx="3248406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20440" y="30510482"/>
            <a:ext cx="11521440" cy="1752600"/>
          </a:xfrm>
          <a:prstGeom prst="rect">
            <a:avLst/>
          </a:prstGeom>
        </p:spPr>
        <p:txBody>
          <a:bodyPr/>
          <a:lstStyle/>
          <a:p>
            <a:fld id="{4FB8CC89-5770-2143-9E36-A32AC67BF844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62120" y="30510482"/>
            <a:ext cx="1728216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164520" y="30510482"/>
            <a:ext cx="11521440" cy="1752600"/>
          </a:xfrm>
          <a:prstGeom prst="rect">
            <a:avLst/>
          </a:prstGeom>
        </p:spPr>
        <p:txBody>
          <a:bodyPr/>
          <a:lstStyle/>
          <a:p>
            <a:fld id="{562929AD-2A02-614C-AABC-D60A360CE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77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0440" y="1752603"/>
            <a:ext cx="44165520" cy="6362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0440" y="8763000"/>
            <a:ext cx="4416552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20440" y="30510482"/>
            <a:ext cx="11521440" cy="1752600"/>
          </a:xfrm>
          <a:prstGeom prst="rect">
            <a:avLst/>
          </a:prstGeom>
        </p:spPr>
        <p:txBody>
          <a:bodyPr/>
          <a:lstStyle/>
          <a:p>
            <a:fld id="{4FB8CC89-5770-2143-9E36-A32AC67BF844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62120" y="30510482"/>
            <a:ext cx="1728216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164520" y="30510482"/>
            <a:ext cx="11521440" cy="1752600"/>
          </a:xfrm>
          <a:prstGeom prst="rect">
            <a:avLst/>
          </a:prstGeom>
        </p:spPr>
        <p:txBody>
          <a:bodyPr/>
          <a:lstStyle/>
          <a:p>
            <a:fld id="{562929AD-2A02-614C-AABC-D60A360CE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3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8206745"/>
            <a:ext cx="44165520" cy="13693138"/>
          </a:xfrm>
          <a:prstGeom prst="rect">
            <a:avLst/>
          </a:prstGeo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22029425"/>
            <a:ext cx="4416552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20440" y="30510482"/>
            <a:ext cx="11521440" cy="1752600"/>
          </a:xfrm>
          <a:prstGeom prst="rect">
            <a:avLst/>
          </a:prstGeom>
        </p:spPr>
        <p:txBody>
          <a:bodyPr/>
          <a:lstStyle/>
          <a:p>
            <a:fld id="{4FB8CC89-5770-2143-9E36-A32AC67BF844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962120" y="30510482"/>
            <a:ext cx="1728216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164520" y="30510482"/>
            <a:ext cx="11521440" cy="1752600"/>
          </a:xfrm>
          <a:prstGeom prst="rect">
            <a:avLst/>
          </a:prstGeom>
        </p:spPr>
        <p:txBody>
          <a:bodyPr/>
          <a:lstStyle/>
          <a:p>
            <a:fld id="{562929AD-2A02-614C-AABC-D60A360CE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2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0440" y="1752603"/>
            <a:ext cx="44165520" cy="6362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8763000"/>
            <a:ext cx="2176272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8763000"/>
            <a:ext cx="2176272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20440" y="30510482"/>
            <a:ext cx="11521440" cy="1752600"/>
          </a:xfrm>
          <a:prstGeom prst="rect">
            <a:avLst/>
          </a:prstGeom>
        </p:spPr>
        <p:txBody>
          <a:bodyPr/>
          <a:lstStyle/>
          <a:p>
            <a:fld id="{4FB8CC89-5770-2143-9E36-A32AC67BF844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962120" y="30510482"/>
            <a:ext cx="1728216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164520" y="30510482"/>
            <a:ext cx="11521440" cy="1752600"/>
          </a:xfrm>
          <a:prstGeom prst="rect">
            <a:avLst/>
          </a:prstGeom>
        </p:spPr>
        <p:txBody>
          <a:bodyPr/>
          <a:lstStyle/>
          <a:p>
            <a:fld id="{562929AD-2A02-614C-AABC-D60A360CE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20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752603"/>
            <a:ext cx="44165520" cy="6362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8069582"/>
            <a:ext cx="21662705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2024360"/>
            <a:ext cx="21662705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8069582"/>
            <a:ext cx="21769390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2024360"/>
            <a:ext cx="21769390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520440" y="30510482"/>
            <a:ext cx="11521440" cy="1752600"/>
          </a:xfrm>
          <a:prstGeom prst="rect">
            <a:avLst/>
          </a:prstGeom>
        </p:spPr>
        <p:txBody>
          <a:bodyPr/>
          <a:lstStyle/>
          <a:p>
            <a:fld id="{4FB8CC89-5770-2143-9E36-A32AC67BF844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6962120" y="30510482"/>
            <a:ext cx="1728216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6164520" y="30510482"/>
            <a:ext cx="11521440" cy="1752600"/>
          </a:xfrm>
          <a:prstGeom prst="rect">
            <a:avLst/>
          </a:prstGeom>
        </p:spPr>
        <p:txBody>
          <a:bodyPr/>
          <a:lstStyle/>
          <a:p>
            <a:fld id="{562929AD-2A02-614C-AABC-D60A360CE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64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0440" y="1752603"/>
            <a:ext cx="44165520" cy="636270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520440" y="30510482"/>
            <a:ext cx="11521440" cy="1752600"/>
          </a:xfrm>
          <a:prstGeom prst="rect">
            <a:avLst/>
          </a:prstGeom>
        </p:spPr>
        <p:txBody>
          <a:bodyPr/>
          <a:lstStyle/>
          <a:p>
            <a:fld id="{4FB8CC89-5770-2143-9E36-A32AC67BF844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962120" y="30510482"/>
            <a:ext cx="1728216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6164520" y="30510482"/>
            <a:ext cx="11521440" cy="1752600"/>
          </a:xfrm>
          <a:prstGeom prst="rect">
            <a:avLst/>
          </a:prstGeom>
        </p:spPr>
        <p:txBody>
          <a:bodyPr/>
          <a:lstStyle/>
          <a:p>
            <a:fld id="{562929AD-2A02-614C-AABC-D60A360CE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1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520440" y="30510482"/>
            <a:ext cx="11521440" cy="1752600"/>
          </a:xfrm>
          <a:prstGeom prst="rect">
            <a:avLst/>
          </a:prstGeom>
        </p:spPr>
        <p:txBody>
          <a:bodyPr/>
          <a:lstStyle/>
          <a:p>
            <a:fld id="{4FB8CC89-5770-2143-9E36-A32AC67BF844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962120" y="30510482"/>
            <a:ext cx="1728216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164520" y="30510482"/>
            <a:ext cx="11521440" cy="1752600"/>
          </a:xfrm>
          <a:prstGeom prst="rect">
            <a:avLst/>
          </a:prstGeom>
        </p:spPr>
        <p:txBody>
          <a:bodyPr/>
          <a:lstStyle/>
          <a:p>
            <a:fld id="{562929AD-2A02-614C-AABC-D60A360CE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78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2194560"/>
            <a:ext cx="16515395" cy="7680960"/>
          </a:xfrm>
          <a:prstGeom prst="rect">
            <a:avLst/>
          </a:prstGeo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739642"/>
            <a:ext cx="25923240" cy="23393400"/>
          </a:xfrm>
          <a:prstGeom prst="rect">
            <a:avLst/>
          </a:prstGeo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9875520"/>
            <a:ext cx="16515395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20440" y="30510482"/>
            <a:ext cx="11521440" cy="1752600"/>
          </a:xfrm>
          <a:prstGeom prst="rect">
            <a:avLst/>
          </a:prstGeom>
        </p:spPr>
        <p:txBody>
          <a:bodyPr/>
          <a:lstStyle/>
          <a:p>
            <a:fld id="{4FB8CC89-5770-2143-9E36-A32AC67BF844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962120" y="30510482"/>
            <a:ext cx="1728216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164520" y="30510482"/>
            <a:ext cx="11521440" cy="1752600"/>
          </a:xfrm>
          <a:prstGeom prst="rect">
            <a:avLst/>
          </a:prstGeom>
        </p:spPr>
        <p:txBody>
          <a:bodyPr/>
          <a:lstStyle/>
          <a:p>
            <a:fld id="{562929AD-2A02-614C-AABC-D60A360CE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561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2194560"/>
            <a:ext cx="16515395" cy="7680960"/>
          </a:xfrm>
          <a:prstGeom prst="rect">
            <a:avLst/>
          </a:prstGeo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739642"/>
            <a:ext cx="2592324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9875520"/>
            <a:ext cx="16515395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20440" y="30510482"/>
            <a:ext cx="11521440" cy="1752600"/>
          </a:xfrm>
          <a:prstGeom prst="rect">
            <a:avLst/>
          </a:prstGeom>
        </p:spPr>
        <p:txBody>
          <a:bodyPr/>
          <a:lstStyle/>
          <a:p>
            <a:fld id="{4FB8CC89-5770-2143-9E36-A32AC67BF844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962120" y="30510482"/>
            <a:ext cx="1728216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164520" y="30510482"/>
            <a:ext cx="11521440" cy="1752600"/>
          </a:xfrm>
          <a:prstGeom prst="rect">
            <a:avLst/>
          </a:prstGeom>
        </p:spPr>
        <p:txBody>
          <a:bodyPr/>
          <a:lstStyle/>
          <a:p>
            <a:fld id="{562929AD-2A02-614C-AABC-D60A360CE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07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664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emf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4C110-6EFB-434C-8326-F4B56FDE506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085850" y="1171763"/>
            <a:ext cx="38404800" cy="1146048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9600" b="1" dirty="0">
                <a:latin typeface="Arial" panose="020B0604020202020204" pitchFamily="34" charset="0"/>
                <a:cs typeface="Arial" panose="020B0604020202020204" pitchFamily="34" charset="0"/>
              </a:rPr>
              <a:t>Overview of Multipurpose Universal Informed Consent Platform</a:t>
            </a:r>
            <a:endParaRPr lang="en-US" sz="9000" b="1" dirty="0"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ACB0DE-0B86-3743-94E1-E6A964E87B83}"/>
              </a:ext>
            </a:extLst>
          </p:cNvPr>
          <p:cNvSpPr txBox="1"/>
          <p:nvPr/>
        </p:nvSpPr>
        <p:spPr>
          <a:xfrm>
            <a:off x="1085850" y="3233678"/>
            <a:ext cx="2462620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Irena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PARVANOVA, Ph.D., Daniel ROBINS, MD,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Jiazhen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LIU, MS, </a:t>
            </a:r>
          </a:p>
          <a:p>
            <a:pPr>
              <a:lnSpc>
                <a:spcPct val="150000"/>
              </a:lnSpc>
            </a:pP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Joseph FINKELSTEIN, MD, Ph.D.</a:t>
            </a:r>
          </a:p>
          <a:p>
            <a:pPr>
              <a:lnSpc>
                <a:spcPct val="150000"/>
              </a:lnSpc>
            </a:pPr>
            <a:r>
              <a:rPr lang="en-US" sz="3200" b="1" i="1" dirty="0">
                <a:latin typeface="Arial" panose="020B0604020202020204" pitchFamily="34" charset="0"/>
              </a:rPr>
              <a:t>Population Health Science and Policy Department, ISMMS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66BA976-AB16-C44A-BC64-10D0709E0A57}"/>
              </a:ext>
            </a:extLst>
          </p:cNvPr>
          <p:cNvSpPr/>
          <p:nvPr/>
        </p:nvSpPr>
        <p:spPr>
          <a:xfrm>
            <a:off x="1085850" y="7056598"/>
            <a:ext cx="11570970" cy="102171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D487B77-00C8-7140-80B7-C32E6870F4F4}"/>
              </a:ext>
            </a:extLst>
          </p:cNvPr>
          <p:cNvSpPr txBox="1"/>
          <p:nvPr/>
        </p:nvSpPr>
        <p:spPr>
          <a:xfrm>
            <a:off x="1461135" y="8254999"/>
            <a:ext cx="10820400" cy="1049518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800" b="1" u="sng" dirty="0">
                <a:latin typeface="Arial" charset="0"/>
                <a:ea typeface="Arial" charset="0"/>
                <a:cs typeface="Arial" charset="0"/>
              </a:rPr>
              <a:t>Informed Consent </a:t>
            </a:r>
            <a:endParaRPr lang="en-US" sz="2800" b="1" u="sng" dirty="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Is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required by the International Council for Harmonization for Good Clinical Practice (ICH GCP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)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Goes beyond a signed form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Involves educational process: starts by informing a potential study subject and continues throughout the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study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Requires disclosure of information, comprehension, and a voluntary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participation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May become complex and challenging to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understand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May be part of programs, requiring consenting of a large number of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people</a:t>
            </a:r>
          </a:p>
          <a:p>
            <a:endParaRPr lang="en-US" sz="2800" b="1" u="sng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800" b="1" u="sng" dirty="0">
                <a:latin typeface="Arial" charset="0"/>
                <a:ea typeface="Arial" charset="0"/>
                <a:cs typeface="Arial" charset="0"/>
              </a:rPr>
              <a:t>Electronic </a:t>
            </a:r>
            <a:r>
              <a:rPr lang="en-US" sz="2800" b="1" u="sng" dirty="0" smtClean="0">
                <a:latin typeface="Arial" charset="0"/>
                <a:ea typeface="Arial" charset="0"/>
                <a:cs typeface="Arial" charset="0"/>
              </a:rPr>
              <a:t>Informed Consent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Electronic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consent is increasingly used as means to facilitate patient engagement in clinical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research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urrent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electronic consent platforms usually support a single research protocol or a particular clinical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trial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800" b="1" u="sng" dirty="0">
                <a:latin typeface="Arial" charset="0"/>
                <a:ea typeface="Arial" charset="0"/>
                <a:cs typeface="Arial" charset="0"/>
              </a:rPr>
              <a:t>Multipurpose Universal Electronic Informed Consent</a:t>
            </a:r>
            <a:endParaRPr lang="en-US" sz="2800" b="1" u="sng" dirty="0" smtClean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platform allows researchers to easily upload multimedia information about a particular research protocol along with an approved informed consent into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the Mount Sinai system</a:t>
            </a: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The system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executes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this content interactively for prospective study candidates in a user-friendly way</a:t>
            </a:r>
          </a:p>
          <a:p>
            <a:endParaRPr lang="en-US" sz="18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800" i="1" dirty="0">
                <a:latin typeface="Arial" charset="0"/>
                <a:ea typeface="Arial" charset="0"/>
                <a:cs typeface="Arial" charset="0"/>
              </a:rPr>
              <a:t>R.E. Mayer, Multimedia Learning, Cambridge University Press, New York, 2001</a:t>
            </a:r>
          </a:p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800" dirty="0">
                <a:latin typeface="Arial" charset="0"/>
                <a:ea typeface="Arial" charset="0"/>
                <a:cs typeface="Arial" charset="0"/>
              </a:rPr>
            </a:b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8C2C504-E658-9943-867A-040E400FE961}"/>
              </a:ext>
            </a:extLst>
          </p:cNvPr>
          <p:cNvSpPr/>
          <p:nvPr/>
        </p:nvSpPr>
        <p:spPr>
          <a:xfrm>
            <a:off x="38779632" y="7031199"/>
            <a:ext cx="11570970" cy="76857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4B2308B6-7C12-9E4B-8885-AA632CFBE4B3}"/>
              </a:ext>
            </a:extLst>
          </p:cNvPr>
          <p:cNvSpPr txBox="1">
            <a:spLocks/>
          </p:cNvSpPr>
          <p:nvPr/>
        </p:nvSpPr>
        <p:spPr>
          <a:xfrm>
            <a:off x="38755997" y="7031200"/>
            <a:ext cx="11570970" cy="889507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cap="all" dirty="0">
                <a:solidFill>
                  <a:schemeClr val="bg1"/>
                </a:solidFill>
                <a:latin typeface="Arial" panose="020B0604020202020204" pitchFamily="34" charset="0"/>
              </a:rPr>
              <a:t>Conclusions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0A52391-4B3F-B34D-BD90-0E24049A489C}"/>
              </a:ext>
            </a:extLst>
          </p:cNvPr>
          <p:cNvSpPr txBox="1"/>
          <p:nvPr/>
        </p:nvSpPr>
        <p:spPr>
          <a:xfrm>
            <a:off x="39124901" y="8229600"/>
            <a:ext cx="10820400" cy="35394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The usability inspection of the electronic consent platform demonstrated overall high acceptance of the E-Consent interface even by naive users.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800" dirty="0" smtClean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800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Our results corroborated previous reports of positive feedback of prospective research participants regarding various tools supporting informed consent via interactive media.</a:t>
            </a:r>
            <a:endParaRPr lang="en-US" sz="2800" dirty="0">
              <a:latin typeface="Arial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8658398-CA65-E146-BC28-CC8AB762427E}"/>
              </a:ext>
            </a:extLst>
          </p:cNvPr>
          <p:cNvSpPr/>
          <p:nvPr/>
        </p:nvSpPr>
        <p:spPr>
          <a:xfrm>
            <a:off x="13507241" y="7031200"/>
            <a:ext cx="13071208" cy="24820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985653B-FACD-7344-9751-095D861C5CB7}"/>
              </a:ext>
            </a:extLst>
          </p:cNvPr>
          <p:cNvSpPr/>
          <p:nvPr/>
        </p:nvSpPr>
        <p:spPr>
          <a:xfrm>
            <a:off x="28149226" y="10874061"/>
            <a:ext cx="11570970" cy="24795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096146A-7544-2E4B-98A0-4D94FEB8F2F1}"/>
              </a:ext>
            </a:extLst>
          </p:cNvPr>
          <p:cNvSpPr txBox="1"/>
          <p:nvPr/>
        </p:nvSpPr>
        <p:spPr>
          <a:xfrm>
            <a:off x="13890851" y="8323115"/>
            <a:ext cx="116567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The long and complex educational information is divided into smaller 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“chapters”,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accessible through a central menu.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800" dirty="0">
              <a:latin typeface="Arial" charset="0"/>
              <a:ea typeface="Arial" charset="0"/>
              <a:cs typeface="Arial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The interactive menu acts as a table-of-contents, where each chapter is linked to a video featuring a person that explains the section in layman terms.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2800" dirty="0">
              <a:latin typeface="Arial" charset="0"/>
              <a:ea typeface="Arial" charset="0"/>
              <a:cs typeface="Arial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Following the brief video, a short paragraph of text reiterates the content of that chapter.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938CC9F-7DAF-504B-9B27-82FDFF2D141B}"/>
              </a:ext>
            </a:extLst>
          </p:cNvPr>
          <p:cNvSpPr txBox="1"/>
          <p:nvPr/>
        </p:nvSpPr>
        <p:spPr>
          <a:xfrm>
            <a:off x="26388114" y="23739901"/>
            <a:ext cx="1062342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3.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(A)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Dashboard monitoring the number of patients, their availabilities, and the existence of messages. (B)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Dashboard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monitoring of patients availability and progress through the consent process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(C) Number of patient who tested the </a:t>
            </a:r>
            <a:r>
              <a:rPr lang="en-US" sz="2200" smtClean="0">
                <a:latin typeface="Arial" panose="020B0604020202020204" pitchFamily="34" charset="0"/>
                <a:cs typeface="Arial" panose="020B0604020202020204" pitchFamily="34" charset="0"/>
              </a:rPr>
              <a:t>E-Consent platform. 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07C84A4-7442-9D46-BB64-A1935415B0EE}"/>
              </a:ext>
            </a:extLst>
          </p:cNvPr>
          <p:cNvSpPr txBox="1"/>
          <p:nvPr/>
        </p:nvSpPr>
        <p:spPr>
          <a:xfrm>
            <a:off x="26251892" y="15233752"/>
            <a:ext cx="10623422" cy="1045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Figure 2.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Consent Module: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(A) Full-length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consent form;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(B) Personal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 to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be entered; (C) Enter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submit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ignature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31791550-9D7A-DF46-80BE-CF65B3D80DB6}"/>
              </a:ext>
            </a:extLst>
          </p:cNvPr>
          <p:cNvSpPr/>
          <p:nvPr/>
        </p:nvSpPr>
        <p:spPr>
          <a:xfrm>
            <a:off x="1053193" y="18364803"/>
            <a:ext cx="11570970" cy="134867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C0D9CB8-F50E-5F43-8643-FF3BEB7050F5}"/>
              </a:ext>
            </a:extLst>
          </p:cNvPr>
          <p:cNvSpPr txBox="1"/>
          <p:nvPr/>
        </p:nvSpPr>
        <p:spPr>
          <a:xfrm>
            <a:off x="1428478" y="19056832"/>
            <a:ext cx="10590765" cy="1067984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/>
            <a:r>
              <a:rPr lang="en-US" sz="2800" b="1" u="sng" dirty="0" smtClean="0">
                <a:latin typeface="Arial" charset="0"/>
                <a:ea typeface="Arial" charset="0"/>
                <a:cs typeface="Arial" charset="0"/>
              </a:rPr>
              <a:t>Workflow of Patient Participation in </a:t>
            </a:r>
            <a:r>
              <a:rPr lang="en-US" sz="2800" b="1" u="sng" dirty="0" err="1" smtClean="0">
                <a:latin typeface="Arial" charset="0"/>
                <a:ea typeface="Arial" charset="0"/>
                <a:cs typeface="Arial" charset="0"/>
              </a:rPr>
              <a:t>BioMe</a:t>
            </a:r>
            <a:r>
              <a:rPr lang="en-US" sz="2800" b="1" u="sng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800" b="1" u="sng" dirty="0" smtClean="0">
                <a:latin typeface="Arial" charset="0"/>
                <a:ea typeface="Arial" charset="0"/>
                <a:cs typeface="Arial" charset="0"/>
              </a:rPr>
              <a:t>E-Consent Evaluation: </a:t>
            </a:r>
            <a:endParaRPr lang="en-US" sz="2800" b="1" u="sng" dirty="0" smtClean="0">
              <a:latin typeface="Arial" charset="0"/>
              <a:ea typeface="Arial" charset="0"/>
              <a:cs typeface="Arial" charset="0"/>
            </a:endParaRPr>
          </a:p>
          <a:p>
            <a:pPr lvl="0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1) Participants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are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given a packet of instructions and surveys upon sitting down at a workstation. 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pPr lvl="0"/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2) Surveys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consisted of standardized questions with answers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are arranged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as Likert-type scales and written responses. 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3) A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baseline questionnaire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is collected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immediately, and the starting website was already displayed on the web browser. </a:t>
            </a:r>
          </a:p>
          <a:p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4) Participants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are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instructed to perform </a:t>
            </a:r>
            <a:r>
              <a:rPr lang="en-U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Arial" charset="0"/>
                <a:cs typeface="Arial" charset="0"/>
              </a:rPr>
              <a:t>three representative tasks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while being timed. If additional help is needed to complete a task, these requests were also noted. 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2800" b="1" u="sng" dirty="0" smtClean="0">
                <a:latin typeface="Arial" charset="0"/>
                <a:ea typeface="Arial" charset="0"/>
                <a:cs typeface="Arial" charset="0"/>
              </a:rPr>
              <a:t>3 Tasks for Patients to Accomplish: </a:t>
            </a:r>
            <a:endParaRPr lang="en-US" sz="2800" b="1" u="sng" dirty="0">
              <a:latin typeface="Arial" charset="0"/>
              <a:ea typeface="Arial" charset="0"/>
              <a:cs typeface="Arial" charset="0"/>
            </a:endParaRPr>
          </a:p>
          <a:p>
            <a:pPr marL="457200" lvl="0" indent="-457200">
              <a:buAutoNum type="arabicParenR"/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Education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Task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in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Educational Module:</a:t>
            </a:r>
          </a:p>
          <a:p>
            <a:pPr lvl="0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38sec educational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video is followed by selecting a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correct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answer in a series of multiple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choice questions.</a:t>
            </a:r>
          </a:p>
          <a:p>
            <a:pPr marL="457200" lvl="0" indent="-457200">
              <a:buAutoNum type="arabicParenR"/>
            </a:pP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pPr lvl="0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2) Consenting Task</a:t>
            </a:r>
          </a:p>
          <a:p>
            <a:pPr lvl="0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Entering a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name and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adding a signature, followed by submitting a signature within the Consent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Module.</a:t>
            </a:r>
          </a:p>
          <a:p>
            <a:pPr marL="457200" lvl="0" indent="-457200">
              <a:buAutoNum type="arabicParenR"/>
            </a:pP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lvl="0"/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3) Taking </a:t>
            </a: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a survey questionnaire. </a:t>
            </a:r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pPr lvl="0"/>
            <a:endParaRPr lang="en-US" sz="2400" dirty="0" smtClean="0">
              <a:latin typeface="Arial" charset="0"/>
              <a:ea typeface="Arial" charset="0"/>
              <a:cs typeface="Arial" charset="0"/>
            </a:endParaRPr>
          </a:p>
          <a:p>
            <a:pPr lvl="0"/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8" name="Subtitle 2">
            <a:extLst>
              <a:ext uri="{FF2B5EF4-FFF2-40B4-BE49-F238E27FC236}">
                <a16:creationId xmlns:a16="http://schemas.microsoft.com/office/drawing/2014/main" id="{7E06E3DB-0081-E642-8E9F-18E3F1DAF011}"/>
              </a:ext>
            </a:extLst>
          </p:cNvPr>
          <p:cNvSpPr txBox="1">
            <a:spLocks/>
          </p:cNvSpPr>
          <p:nvPr/>
        </p:nvSpPr>
        <p:spPr>
          <a:xfrm>
            <a:off x="1053193" y="17749590"/>
            <a:ext cx="11570970" cy="889507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cap="all" dirty="0">
                <a:solidFill>
                  <a:schemeClr val="bg1"/>
                </a:solidFill>
                <a:latin typeface="Arial" panose="020B0604020202020204" pitchFamily="34" charset="0"/>
              </a:rPr>
              <a:t>METHODS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4DADC52-E643-B34F-B7AE-FFA606D68CB7}"/>
              </a:ext>
            </a:extLst>
          </p:cNvPr>
          <p:cNvSpPr/>
          <p:nvPr/>
        </p:nvSpPr>
        <p:spPr>
          <a:xfrm>
            <a:off x="38755997" y="15975506"/>
            <a:ext cx="11570970" cy="53271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Subtitle 2">
            <a:extLst>
              <a:ext uri="{FF2B5EF4-FFF2-40B4-BE49-F238E27FC236}">
                <a16:creationId xmlns:a16="http://schemas.microsoft.com/office/drawing/2014/main" id="{56BB6A86-18F7-934A-8AAF-0183C4631415}"/>
              </a:ext>
            </a:extLst>
          </p:cNvPr>
          <p:cNvSpPr txBox="1">
            <a:spLocks/>
          </p:cNvSpPr>
          <p:nvPr/>
        </p:nvSpPr>
        <p:spPr>
          <a:xfrm>
            <a:off x="38749616" y="15455846"/>
            <a:ext cx="11570970" cy="889507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cap="all" dirty="0">
                <a:solidFill>
                  <a:schemeClr val="bg1"/>
                </a:solidFill>
                <a:latin typeface="Arial" panose="020B0604020202020204" pitchFamily="34" charset="0"/>
              </a:rPr>
              <a:t>Clinical </a:t>
            </a:r>
            <a:r>
              <a:rPr lang="en-US" sz="4400" b="1" cap="all" dirty="0" smtClean="0">
                <a:solidFill>
                  <a:schemeClr val="bg1"/>
                </a:solidFill>
                <a:latin typeface="Arial" panose="020B0604020202020204" pitchFamily="34" charset="0"/>
              </a:rPr>
              <a:t>significance</a:t>
            </a:r>
            <a:endParaRPr lang="en-US" sz="4400" b="1" cap="all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E5B31E5-5322-D24A-ADBE-E0FEC71C1522}"/>
              </a:ext>
            </a:extLst>
          </p:cNvPr>
          <p:cNvSpPr txBox="1"/>
          <p:nvPr/>
        </p:nvSpPr>
        <p:spPr>
          <a:xfrm>
            <a:off x="39118520" y="16709380"/>
            <a:ext cx="10820400" cy="526297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Open-ended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comments provided by the participants demonstrated that they perceived electronic consenting to be overall: </a:t>
            </a:r>
            <a:br>
              <a:rPr lang="en-US" sz="2800" dirty="0">
                <a:latin typeface="Arial" charset="0"/>
                <a:ea typeface="Arial" charset="0"/>
                <a:cs typeface="Arial" charset="0"/>
              </a:rPr>
            </a:b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   - easy-to-use,</a:t>
            </a:r>
            <a:br>
              <a:rPr lang="en-US" sz="2800" dirty="0">
                <a:latin typeface="Arial" charset="0"/>
                <a:ea typeface="Arial" charset="0"/>
                <a:cs typeface="Arial" charset="0"/>
              </a:rPr>
            </a:b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   - explains complex matters and forces understanding,</a:t>
            </a:r>
            <a:br>
              <a:rPr lang="en-US" sz="2800" dirty="0">
                <a:latin typeface="Arial" charset="0"/>
                <a:ea typeface="Arial" charset="0"/>
                <a:cs typeface="Arial" charset="0"/>
              </a:rPr>
            </a:b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   - timely in comparison to printout version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,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2800" dirty="0">
                <a:latin typeface="Arial" charset="0"/>
                <a:ea typeface="Arial" charset="0"/>
                <a:cs typeface="Arial" charset="0"/>
              </a:rPr>
            </a:b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while delivering complex information such as that on a consent form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.</a:t>
            </a:r>
          </a:p>
          <a:p>
            <a:endParaRPr lang="en-US" sz="2800" dirty="0">
              <a:latin typeface="Arial" charset="0"/>
              <a:ea typeface="Arial" charset="0"/>
              <a:cs typeface="Arial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Enrollment and monitoring of clinical studies involving a large number of patients (the process is extended throughout the study).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DC97FF2-AA69-0C4F-8F43-29C9B246F1B0}"/>
              </a:ext>
            </a:extLst>
          </p:cNvPr>
          <p:cNvSpPr/>
          <p:nvPr/>
        </p:nvSpPr>
        <p:spPr>
          <a:xfrm>
            <a:off x="38755997" y="22632003"/>
            <a:ext cx="11570970" cy="92195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67C12C2F-9FAA-4749-88C9-175435B6838C}"/>
              </a:ext>
            </a:extLst>
          </p:cNvPr>
          <p:cNvSpPr txBox="1">
            <a:spLocks/>
          </p:cNvSpPr>
          <p:nvPr/>
        </p:nvSpPr>
        <p:spPr>
          <a:xfrm>
            <a:off x="38755997" y="22036645"/>
            <a:ext cx="11570970" cy="888153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cap="all" dirty="0">
                <a:solidFill>
                  <a:schemeClr val="bg1"/>
                </a:solidFill>
                <a:latin typeface="Arial" panose="020B0604020202020204" pitchFamily="34" charset="0"/>
              </a:rPr>
              <a:t>Acknowledgements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4282599-6ECD-214F-8D9E-21D8C0404655}"/>
              </a:ext>
            </a:extLst>
          </p:cNvPr>
          <p:cNvSpPr txBox="1"/>
          <p:nvPr/>
        </p:nvSpPr>
        <p:spPr>
          <a:xfrm>
            <a:off x="39131282" y="26963880"/>
            <a:ext cx="10820400" cy="44012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</a:rPr>
              <a:t>NIH R01 MH109544</a:t>
            </a:r>
          </a:p>
          <a:p>
            <a:endParaRPr lang="en-US" sz="2800" dirty="0">
              <a:latin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</a:rPr>
              <a:t>NIH R01 CA202911-01A1</a:t>
            </a:r>
          </a:p>
          <a:p>
            <a:endParaRPr lang="en-US" sz="2800" dirty="0">
              <a:latin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</a:rPr>
              <a:t>NARSAD Young Investigator Grant</a:t>
            </a:r>
          </a:p>
          <a:p>
            <a:endParaRPr lang="en-US" sz="2800" dirty="0">
              <a:latin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</a:rPr>
              <a:t>Icahn School of Medicine Capital Campaign, Translational and Molecular Imaging Institute and Department of Radiology</a:t>
            </a:r>
          </a:p>
          <a:p>
            <a:endParaRPr lang="en-US" sz="2800" dirty="0">
              <a:latin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</a:rPr>
              <a:t>CCNY Department of Biomedical Engineering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C2BB4CB-381D-F548-935B-3C4C334F170C}"/>
              </a:ext>
            </a:extLst>
          </p:cNvPr>
          <p:cNvSpPr txBox="1"/>
          <p:nvPr/>
        </p:nvSpPr>
        <p:spPr>
          <a:xfrm>
            <a:off x="13715973" y="25081329"/>
            <a:ext cx="106234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Figure 1.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Educational Module: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(A) Interactive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menu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and (B) Multiple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choice questions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correct and wrong answer options. 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Subtitle 2">
            <a:extLst>
              <a:ext uri="{FF2B5EF4-FFF2-40B4-BE49-F238E27FC236}">
                <a16:creationId xmlns:a16="http://schemas.microsoft.com/office/drawing/2014/main" id="{688162B6-E70B-FB4F-BD6D-73146EB1ADA1}"/>
              </a:ext>
            </a:extLst>
          </p:cNvPr>
          <p:cNvSpPr txBox="1">
            <a:spLocks/>
          </p:cNvSpPr>
          <p:nvPr/>
        </p:nvSpPr>
        <p:spPr>
          <a:xfrm>
            <a:off x="13421023" y="27581343"/>
            <a:ext cx="24609033" cy="991857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cap="all" dirty="0">
                <a:solidFill>
                  <a:schemeClr val="bg1"/>
                </a:solidFill>
                <a:latin typeface="Arial" panose="020B0604020202020204" pitchFamily="34" charset="0"/>
              </a:rPr>
              <a:t>References</a:t>
            </a:r>
          </a:p>
        </p:txBody>
      </p:sp>
      <p:pic>
        <p:nvPicPr>
          <p:cNvPr id="70" name="Picture 69">
            <a:extLst>
              <a:ext uri="{FF2B5EF4-FFF2-40B4-BE49-F238E27FC236}">
                <a16:creationId xmlns:a16="http://schemas.microsoft.com/office/drawing/2014/main" id="{E69ED500-8586-BB49-9CB5-DC32004A0E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86600" y="23658756"/>
            <a:ext cx="3886200" cy="3886200"/>
          </a:xfrm>
          <a:prstGeom prst="rect">
            <a:avLst/>
          </a:prstGeom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E11BC2E9-45BF-C647-AAED-059F65F0F5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93097" y="23843497"/>
            <a:ext cx="2445503" cy="2445503"/>
          </a:xfrm>
          <a:prstGeom prst="rect">
            <a:avLst/>
          </a:prstGeom>
        </p:spPr>
      </p:pic>
      <p:sp>
        <p:nvSpPr>
          <p:cNvPr id="35" name="Subtitle 2">
            <a:extLst>
              <a:ext uri="{FF2B5EF4-FFF2-40B4-BE49-F238E27FC236}">
                <a16:creationId xmlns:a16="http://schemas.microsoft.com/office/drawing/2014/main" id="{557304F5-8A80-8A44-8FA2-32F2BB6C961A}"/>
              </a:ext>
            </a:extLst>
          </p:cNvPr>
          <p:cNvSpPr txBox="1">
            <a:spLocks/>
          </p:cNvSpPr>
          <p:nvPr/>
        </p:nvSpPr>
        <p:spPr>
          <a:xfrm>
            <a:off x="13486337" y="7056599"/>
            <a:ext cx="24543721" cy="944401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cap="all" dirty="0" smtClean="0">
                <a:solidFill>
                  <a:schemeClr val="bg1"/>
                </a:solidFill>
                <a:latin typeface="Arial" panose="020B0604020202020204" pitchFamily="34" charset="0"/>
              </a:rPr>
              <a:t>E-consent outline</a:t>
            </a:r>
            <a:endParaRPr lang="en-US" sz="4400" b="1" cap="all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5C12A99-DD34-2F47-BB85-3792E0068CCB}"/>
              </a:ext>
            </a:extLst>
          </p:cNvPr>
          <p:cNvSpPr/>
          <p:nvPr/>
        </p:nvSpPr>
        <p:spPr>
          <a:xfrm>
            <a:off x="13864019" y="13447346"/>
            <a:ext cx="11314708" cy="5191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14A4552-1CF4-3A4D-8438-CEBE8B97130C}"/>
              </a:ext>
            </a:extLst>
          </p:cNvPr>
          <p:cNvSpPr/>
          <p:nvPr/>
        </p:nvSpPr>
        <p:spPr>
          <a:xfrm>
            <a:off x="13842806" y="19454100"/>
            <a:ext cx="11362116" cy="51723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46215FA-680F-9E47-A3B5-7E49B1AF0150}"/>
              </a:ext>
            </a:extLst>
          </p:cNvPr>
          <p:cNvSpPr/>
          <p:nvPr/>
        </p:nvSpPr>
        <p:spPr>
          <a:xfrm>
            <a:off x="26260261" y="16940694"/>
            <a:ext cx="11306339" cy="598410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04E6D0C-3EC3-374C-9E43-E79A9F8BF385}"/>
              </a:ext>
            </a:extLst>
          </p:cNvPr>
          <p:cNvSpPr/>
          <p:nvPr/>
        </p:nvSpPr>
        <p:spPr>
          <a:xfrm>
            <a:off x="26251892" y="8568774"/>
            <a:ext cx="11314708" cy="614814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F2654C62-63FF-9948-9659-5E412D9759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20207" y="1320586"/>
            <a:ext cx="7604541" cy="3088885"/>
          </a:xfrm>
          <a:prstGeom prst="rect">
            <a:avLst/>
          </a:prstGeom>
        </p:spPr>
      </p:pic>
      <p:sp>
        <p:nvSpPr>
          <p:cNvPr id="43" name="Subtitle 2">
            <a:extLst>
              <a:ext uri="{FF2B5EF4-FFF2-40B4-BE49-F238E27FC236}">
                <a16:creationId xmlns:a16="http://schemas.microsoft.com/office/drawing/2014/main" id="{3AD63E41-24D1-B847-9C36-42D5728ECD8C}"/>
              </a:ext>
            </a:extLst>
          </p:cNvPr>
          <p:cNvSpPr txBox="1">
            <a:spLocks/>
          </p:cNvSpPr>
          <p:nvPr/>
        </p:nvSpPr>
        <p:spPr>
          <a:xfrm>
            <a:off x="1048868" y="7060912"/>
            <a:ext cx="11570970" cy="889507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3840480" rtl="0" eaLnBrk="1" latinLnBrk="0" hangingPunct="1">
              <a:lnSpc>
                <a:spcPct val="90000"/>
              </a:lnSpc>
              <a:spcBef>
                <a:spcPts val="4200"/>
              </a:spcBef>
              <a:buFont typeface="Arial" panose="020B0604020202020204" pitchFamily="34" charset="0"/>
              <a:buNone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202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8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8404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75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68096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60120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52144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44168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361920" indent="0" algn="ctr" defTabSz="3840480" rtl="0" eaLnBrk="1" latinLnBrk="0" hangingPunct="1">
              <a:lnSpc>
                <a:spcPct val="90000"/>
              </a:lnSpc>
              <a:spcBef>
                <a:spcPts val="2100"/>
              </a:spcBef>
              <a:buFont typeface="Arial" panose="020B0604020202020204" pitchFamily="34" charset="0"/>
              <a:buNone/>
              <a:defRPr sz="67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cap="all" dirty="0">
                <a:solidFill>
                  <a:schemeClr val="bg1"/>
                </a:solidFill>
                <a:latin typeface="Arial" panose="020B0604020202020204" pitchFamily="34" charset="0"/>
              </a:rPr>
              <a:t>BACKGROUND</a:t>
            </a:r>
          </a:p>
        </p:txBody>
      </p:sp>
      <p:pic>
        <p:nvPicPr>
          <p:cNvPr id="47" name="Content Placeholder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7215" y="13480971"/>
            <a:ext cx="11411512" cy="519526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BE630BEC-723C-40BD-9857-5CA2A70D5657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13792200" y="19454100"/>
            <a:ext cx="11394774" cy="517231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E90BBEB2-B461-46D7-A85D-75B9BF208584}"/>
              </a:ext>
            </a:extLst>
          </p:cNvPr>
          <p:cNvPicPr/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0" t="1" r="1741" b="1983"/>
          <a:stretch/>
        </p:blipFill>
        <p:spPr>
          <a:xfrm>
            <a:off x="13864019" y="20135702"/>
            <a:ext cx="2516909" cy="219456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82E43E78-F1CB-496F-AF9C-A8A40D111F38}"/>
              </a:ext>
            </a:extLst>
          </p:cNvPr>
          <p:cNvPicPr/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4" r="3206" b="1984"/>
          <a:stretch/>
        </p:blipFill>
        <p:spPr>
          <a:xfrm>
            <a:off x="13864019" y="22415912"/>
            <a:ext cx="2701636" cy="219456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E1B37BB1-8F51-4F45-A8B4-581D77A9335F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99890" y="8563374"/>
            <a:ext cx="9525000" cy="619115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A14FE9F1-D5EA-4340-BD06-CB3E03481F2A}"/>
              </a:ext>
            </a:extLst>
          </p:cNvPr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5311" y="8534400"/>
            <a:ext cx="3259810" cy="332549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0" name="Rectangle 59">
            <a:extLst>
              <a:ext uri="{FF2B5EF4-FFF2-40B4-BE49-F238E27FC236}">
                <a16:creationId xmlns:a16="http://schemas.microsoft.com/office/drawing/2014/main" id="{345371C5-4DCF-4A1E-BF06-5A47AA2AAAF9}"/>
              </a:ext>
            </a:extLst>
          </p:cNvPr>
          <p:cNvSpPr/>
          <p:nvPr/>
        </p:nvSpPr>
        <p:spPr>
          <a:xfrm>
            <a:off x="34823400" y="11864341"/>
            <a:ext cx="3280410" cy="2918460"/>
          </a:xfrm>
          <a:prstGeom prst="rect">
            <a:avLst/>
          </a:prstGeom>
          <a:blipFill dpi="0" rotWithShape="1">
            <a:blip r:embed="rId11"/>
            <a:srcRect/>
            <a:stretch>
              <a:fillRect l="561" r="561"/>
            </a:stretch>
          </a:blipFill>
          <a:ln>
            <a:solidFill>
              <a:schemeClr val="tx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1354" y="16916400"/>
            <a:ext cx="11355246" cy="330125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2800" y="20178374"/>
            <a:ext cx="7721911" cy="275782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24536400" y="17754600"/>
            <a:ext cx="7336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(A) </a:t>
            </a:r>
            <a:endParaRPr lang="en-US" sz="2800" dirty="0"/>
          </a:p>
        </p:txBody>
      </p:sp>
      <p:sp>
        <p:nvSpPr>
          <p:cNvPr id="73" name="Rectangle 72"/>
          <p:cNvSpPr/>
          <p:nvPr/>
        </p:nvSpPr>
        <p:spPr>
          <a:xfrm>
            <a:off x="24536400" y="23698200"/>
            <a:ext cx="7336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(B)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33902782" y="20135702"/>
            <a:ext cx="3663818" cy="28004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48 participants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Both males and females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Ages 23-84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Diverse background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6164920" y="13792200"/>
            <a:ext cx="7336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(A) </a:t>
            </a:r>
            <a:endParaRPr lang="en-US" sz="2800" dirty="0"/>
          </a:p>
        </p:txBody>
      </p:sp>
      <p:sp>
        <p:nvSpPr>
          <p:cNvPr id="50" name="Rectangle 49"/>
          <p:cNvSpPr/>
          <p:nvPr/>
        </p:nvSpPr>
        <p:spPr>
          <a:xfrm>
            <a:off x="34810828" y="10943372"/>
            <a:ext cx="7336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(B) </a:t>
            </a:r>
            <a:endParaRPr lang="en-US" sz="2800" dirty="0"/>
          </a:p>
        </p:txBody>
      </p:sp>
      <p:sp>
        <p:nvSpPr>
          <p:cNvPr id="75" name="Rectangle 74"/>
          <p:cNvSpPr/>
          <p:nvPr/>
        </p:nvSpPr>
        <p:spPr>
          <a:xfrm>
            <a:off x="34851720" y="13828693"/>
            <a:ext cx="7336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(C) </a:t>
            </a:r>
            <a:endParaRPr lang="en-US" sz="2800" dirty="0"/>
          </a:p>
        </p:txBody>
      </p:sp>
      <p:sp>
        <p:nvSpPr>
          <p:cNvPr id="76" name="Rectangle 75"/>
          <p:cNvSpPr/>
          <p:nvPr/>
        </p:nvSpPr>
        <p:spPr>
          <a:xfrm>
            <a:off x="27688920" y="19202400"/>
            <a:ext cx="7336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(A) </a:t>
            </a:r>
            <a:endParaRPr lang="en-US" sz="2800" dirty="0"/>
          </a:p>
        </p:txBody>
      </p:sp>
      <p:sp>
        <p:nvSpPr>
          <p:cNvPr id="77" name="Rectangle 76"/>
          <p:cNvSpPr/>
          <p:nvPr/>
        </p:nvSpPr>
        <p:spPr>
          <a:xfrm>
            <a:off x="27155520" y="21964015"/>
            <a:ext cx="7336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(B) </a:t>
            </a:r>
            <a:endParaRPr lang="en-US" sz="2800" dirty="0"/>
          </a:p>
        </p:txBody>
      </p:sp>
      <p:sp>
        <p:nvSpPr>
          <p:cNvPr id="78" name="Rectangle 77"/>
          <p:cNvSpPr/>
          <p:nvPr/>
        </p:nvSpPr>
        <p:spPr>
          <a:xfrm>
            <a:off x="33937320" y="21982093"/>
            <a:ext cx="7336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(C)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738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1765</TotalTime>
  <Words>654</Words>
  <Application>Microsoft Office PowerPoint</Application>
  <PresentationFormat>Custom</PresentationFormat>
  <Paragraphs>83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Overview of Multipurpose Universal Informed Consent Platform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Parvanova, Irena</cp:lastModifiedBy>
  <cp:revision>102</cp:revision>
  <cp:lastPrinted>2019-09-19T18:03:36Z</cp:lastPrinted>
  <dcterms:created xsi:type="dcterms:W3CDTF">2019-07-23T20:17:21Z</dcterms:created>
  <dcterms:modified xsi:type="dcterms:W3CDTF">2019-11-26T21:14:41Z</dcterms:modified>
</cp:coreProperties>
</file>