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0" r:id="rId3"/>
    <p:sldId id="261" r:id="rId4"/>
    <p:sldId id="258" r:id="rId5"/>
    <p:sldId id="259" r:id="rId6"/>
    <p:sldId id="260" r:id="rId7"/>
    <p:sldId id="268" r:id="rId8"/>
    <p:sldId id="262" r:id="rId9"/>
    <p:sldId id="263" r:id="rId10"/>
    <p:sldId id="264" r:id="rId11"/>
    <p:sldId id="269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87" d="100"/>
          <a:sy n="87" d="100"/>
        </p:scale>
        <p:origin x="16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5C74-BFC7-47B0-BA81-3131F196A0C9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3E17B-F522-4B1A-A75A-192B796A366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9756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5C74-BFC7-47B0-BA81-3131F196A0C9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3E17B-F522-4B1A-A75A-192B796A3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207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5C74-BFC7-47B0-BA81-3131F196A0C9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3E17B-F522-4B1A-A75A-192B796A3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02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5C74-BFC7-47B0-BA81-3131F196A0C9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3E17B-F522-4B1A-A75A-192B796A3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012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5C74-BFC7-47B0-BA81-3131F196A0C9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3E17B-F522-4B1A-A75A-192B796A366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0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5C74-BFC7-47B0-BA81-3131F196A0C9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3E17B-F522-4B1A-A75A-192B796A3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692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5C74-BFC7-47B0-BA81-3131F196A0C9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3E17B-F522-4B1A-A75A-192B796A3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14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5C74-BFC7-47B0-BA81-3131F196A0C9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3E17B-F522-4B1A-A75A-192B796A3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442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5C74-BFC7-47B0-BA81-3131F196A0C9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3E17B-F522-4B1A-A75A-192B796A3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18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3F75C74-BFC7-47B0-BA81-3131F196A0C9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3E17B-F522-4B1A-A75A-192B796A3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44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5C74-BFC7-47B0-BA81-3131F196A0C9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3E17B-F522-4B1A-A75A-192B796A3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013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3F75C74-BFC7-47B0-BA81-3131F196A0C9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A93E17B-F522-4B1A-A75A-192B796A366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0391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hyperlink" Target="https://clamp.uth.edu/index.php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1058" y="1034681"/>
            <a:ext cx="9144000" cy="2387600"/>
          </a:xfrm>
        </p:spPr>
        <p:txBody>
          <a:bodyPr>
            <a:normAutofit/>
          </a:bodyPr>
          <a:lstStyle/>
          <a:p>
            <a:r>
              <a:rPr lang="en-US" sz="4000" b="1" dirty="0"/>
              <a:t>Comparison of ACM and CLAMP for Entity Extraction in Clinical Notes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48247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60000"/>
              </a:lnSpc>
            </a:pPr>
            <a:r>
              <a:rPr lang="en-US" dirty="0" smtClean="0"/>
              <a:t>Fatemeh Shah-Mohammadi, Wanting Cui, Joseph Finkelstein</a:t>
            </a:r>
          </a:p>
          <a:p>
            <a:pPr>
              <a:lnSpc>
                <a:spcPct val="160000"/>
              </a:lnSpc>
            </a:pPr>
            <a:r>
              <a:rPr lang="en-US" dirty="0" smtClean="0"/>
              <a:t>Center </a:t>
            </a:r>
            <a:r>
              <a:rPr lang="en-US" dirty="0"/>
              <a:t>for Biomedical and Population Health </a:t>
            </a:r>
            <a:r>
              <a:rPr lang="en-US" dirty="0" smtClean="0"/>
              <a:t>Informatics, Icahn School of Medicine at Mount Sinai, New York, NY.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10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44"/>
    </mc:Choice>
    <mc:Fallback>
      <p:transition spd="slow" advTm="20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67660"/>
            <a:ext cx="10058400" cy="1450757"/>
          </a:xfrm>
        </p:spPr>
        <p:txBody>
          <a:bodyPr/>
          <a:lstStyle/>
          <a:p>
            <a:r>
              <a:rPr lang="en-US" dirty="0"/>
              <a:t>Results &amp; Discussion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9548" y="5496772"/>
            <a:ext cx="11189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 comparison with ACM, </a:t>
            </a:r>
            <a:r>
              <a:rPr lang="en-US" sz="2000" dirty="0" smtClean="0"/>
              <a:t>CLAMP showed better performance by around 2% for the average recall and 4.6% for the average F-score.</a:t>
            </a:r>
            <a:endParaRPr lang="en-US" sz="20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1457960"/>
              </p:ext>
            </p:extLst>
          </p:nvPr>
        </p:nvGraphicFramePr>
        <p:xfrm>
          <a:off x="1097281" y="1905914"/>
          <a:ext cx="10058081" cy="3505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94404">
                  <a:extLst>
                    <a:ext uri="{9D8B030D-6E8A-4147-A177-3AD203B41FA5}">
                      <a16:colId xmlns:a16="http://schemas.microsoft.com/office/drawing/2014/main" val="3489453732"/>
                    </a:ext>
                  </a:extLst>
                </a:gridCol>
                <a:gridCol w="2228871">
                  <a:extLst>
                    <a:ext uri="{9D8B030D-6E8A-4147-A177-3AD203B41FA5}">
                      <a16:colId xmlns:a16="http://schemas.microsoft.com/office/drawing/2014/main" val="2370534540"/>
                    </a:ext>
                  </a:extLst>
                </a:gridCol>
                <a:gridCol w="905227">
                  <a:extLst>
                    <a:ext uri="{9D8B030D-6E8A-4147-A177-3AD203B41FA5}">
                      <a16:colId xmlns:a16="http://schemas.microsoft.com/office/drawing/2014/main" val="389254115"/>
                    </a:ext>
                  </a:extLst>
                </a:gridCol>
                <a:gridCol w="955518">
                  <a:extLst>
                    <a:ext uri="{9D8B030D-6E8A-4147-A177-3AD203B41FA5}">
                      <a16:colId xmlns:a16="http://schemas.microsoft.com/office/drawing/2014/main" val="794070829"/>
                    </a:ext>
                  </a:extLst>
                </a:gridCol>
                <a:gridCol w="846890">
                  <a:extLst>
                    <a:ext uri="{9D8B030D-6E8A-4147-A177-3AD203B41FA5}">
                      <a16:colId xmlns:a16="http://schemas.microsoft.com/office/drawing/2014/main" val="2152667604"/>
                    </a:ext>
                  </a:extLst>
                </a:gridCol>
                <a:gridCol w="726193">
                  <a:extLst>
                    <a:ext uri="{9D8B030D-6E8A-4147-A177-3AD203B41FA5}">
                      <a16:colId xmlns:a16="http://schemas.microsoft.com/office/drawing/2014/main" val="1302656641"/>
                    </a:ext>
                  </a:extLst>
                </a:gridCol>
                <a:gridCol w="1056099">
                  <a:extLst>
                    <a:ext uri="{9D8B030D-6E8A-4147-A177-3AD203B41FA5}">
                      <a16:colId xmlns:a16="http://schemas.microsoft.com/office/drawing/2014/main" val="3489723026"/>
                    </a:ext>
                  </a:extLst>
                </a:gridCol>
                <a:gridCol w="844879">
                  <a:extLst>
                    <a:ext uri="{9D8B030D-6E8A-4147-A177-3AD203B41FA5}">
                      <a16:colId xmlns:a16="http://schemas.microsoft.com/office/drawing/2014/main" val="673097826"/>
                    </a:ext>
                  </a:extLst>
                </a:gridCol>
              </a:tblGrid>
              <a:tr h="1458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Entities annotated by experts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Frequency of occurrences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CLAMP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ACM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208460353"/>
                  </a:ext>
                </a:extLst>
              </a:tr>
              <a:tr h="1458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 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(sample size equals 1251 )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Recall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Precision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F_score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Recall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Precision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F_score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42183403"/>
                  </a:ext>
                </a:extLst>
              </a:tr>
              <a:tr h="1458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Atenolol 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211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13584026"/>
                  </a:ext>
                </a:extLst>
              </a:tr>
              <a:tr h="1458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Norvasc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588104188"/>
                  </a:ext>
                </a:extLst>
              </a:tr>
              <a:tr h="1458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Lipitor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185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104083057"/>
                  </a:ext>
                </a:extLst>
              </a:tr>
              <a:tr h="1458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Aspirin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195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0.97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097784682"/>
                  </a:ext>
                </a:extLst>
              </a:tr>
              <a:tr h="1458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Metoprolol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0.72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0.67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76090369"/>
                  </a:ext>
                </a:extLst>
              </a:tr>
              <a:tr h="1458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Glucophage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795869799"/>
                  </a:ext>
                </a:extLst>
              </a:tr>
              <a:tr h="1458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Toprol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0.50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0.67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0.50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0.67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535014893"/>
                  </a:ext>
                </a:extLst>
              </a:tr>
              <a:tr h="1458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Lisinopril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225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953826902"/>
                  </a:ext>
                </a:extLst>
              </a:tr>
              <a:tr h="1458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Pravachol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0.39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0.56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56436628"/>
                  </a:ext>
                </a:extLst>
              </a:tr>
              <a:tr h="1458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Zocor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38538728"/>
                  </a:ext>
                </a:extLst>
              </a:tr>
              <a:tr h="1458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Nifedipine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952268830"/>
                  </a:ext>
                </a:extLst>
              </a:tr>
              <a:tr h="1458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Zestril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0.98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544117281"/>
                  </a:ext>
                </a:extLst>
              </a:tr>
              <a:tr h="1458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Lovastatin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816825196"/>
                  </a:ext>
                </a:extLst>
              </a:tr>
              <a:tr h="1458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Pravastatin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09003562"/>
                  </a:ext>
                </a:extLst>
              </a:tr>
              <a:tr h="1458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Isosorbide 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0.88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0.88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65454191"/>
                  </a:ext>
                </a:extLst>
              </a:tr>
              <a:tr h="1458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Labetolol 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92442588"/>
                  </a:ext>
                </a:extLst>
              </a:tr>
              <a:tr h="1458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Zebeta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93295465"/>
                  </a:ext>
                </a:extLst>
              </a:tr>
              <a:tr h="1458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Coreg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14137091"/>
                  </a:ext>
                </a:extLst>
              </a:tr>
              <a:tr h="1458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Accupril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0.33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0.50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0.33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0.50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71728009"/>
                  </a:ext>
                </a:extLst>
              </a:tr>
              <a:tr h="1458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Glucotrol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0.67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872778830"/>
                  </a:ext>
                </a:extLst>
              </a:tr>
              <a:tr h="1458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Average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0.88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0.90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0.87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61274175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5420298" y="5221997"/>
            <a:ext cx="5735063" cy="250864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426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43"/>
    </mc:Choice>
    <mc:Fallback xmlns="">
      <p:transition spd="slow" advTm="27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67660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Results &amp; Discussion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0435" y="4218816"/>
            <a:ext cx="111891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Amongst the three least frequent </a:t>
            </a:r>
            <a:r>
              <a:rPr lang="en-US" sz="2400" dirty="0" smtClean="0"/>
              <a:t>entities, </a:t>
            </a:r>
            <a:r>
              <a:rPr lang="en-US" sz="2400" dirty="0"/>
              <a:t>both tools were able to perfectly identify two of </a:t>
            </a:r>
            <a:r>
              <a:rPr lang="en-US" sz="2400" dirty="0" smtClean="0"/>
              <a:t>them.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For three most frequent entities, </a:t>
            </a:r>
            <a:r>
              <a:rPr lang="en-US" sz="2400" dirty="0" smtClean="0"/>
              <a:t>Average recall for CLAMP: 0.997</a:t>
            </a:r>
            <a:r>
              <a:rPr lang="en-US" sz="2400" dirty="0"/>
              <a:t>, </a:t>
            </a:r>
            <a:r>
              <a:rPr lang="en-US" sz="2400" dirty="0" smtClean="0"/>
              <a:t>for ACM: 1.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ACM performs better in identifying the most frequent </a:t>
            </a:r>
            <a:r>
              <a:rPr lang="en-US" sz="2400" dirty="0" smtClean="0"/>
              <a:t>entities.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5292881"/>
              </p:ext>
            </p:extLst>
          </p:nvPr>
        </p:nvGraphicFramePr>
        <p:xfrm>
          <a:off x="1101686" y="1905916"/>
          <a:ext cx="10053675" cy="21262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89998">
                  <a:extLst>
                    <a:ext uri="{9D8B030D-6E8A-4147-A177-3AD203B41FA5}">
                      <a16:colId xmlns:a16="http://schemas.microsoft.com/office/drawing/2014/main" val="3489453732"/>
                    </a:ext>
                  </a:extLst>
                </a:gridCol>
                <a:gridCol w="2228871">
                  <a:extLst>
                    <a:ext uri="{9D8B030D-6E8A-4147-A177-3AD203B41FA5}">
                      <a16:colId xmlns:a16="http://schemas.microsoft.com/office/drawing/2014/main" val="2370534540"/>
                    </a:ext>
                  </a:extLst>
                </a:gridCol>
                <a:gridCol w="905227">
                  <a:extLst>
                    <a:ext uri="{9D8B030D-6E8A-4147-A177-3AD203B41FA5}">
                      <a16:colId xmlns:a16="http://schemas.microsoft.com/office/drawing/2014/main" val="389254115"/>
                    </a:ext>
                  </a:extLst>
                </a:gridCol>
                <a:gridCol w="955518">
                  <a:extLst>
                    <a:ext uri="{9D8B030D-6E8A-4147-A177-3AD203B41FA5}">
                      <a16:colId xmlns:a16="http://schemas.microsoft.com/office/drawing/2014/main" val="794070829"/>
                    </a:ext>
                  </a:extLst>
                </a:gridCol>
                <a:gridCol w="846890">
                  <a:extLst>
                    <a:ext uri="{9D8B030D-6E8A-4147-A177-3AD203B41FA5}">
                      <a16:colId xmlns:a16="http://schemas.microsoft.com/office/drawing/2014/main" val="2152667604"/>
                    </a:ext>
                  </a:extLst>
                </a:gridCol>
                <a:gridCol w="726193">
                  <a:extLst>
                    <a:ext uri="{9D8B030D-6E8A-4147-A177-3AD203B41FA5}">
                      <a16:colId xmlns:a16="http://schemas.microsoft.com/office/drawing/2014/main" val="1302656641"/>
                    </a:ext>
                  </a:extLst>
                </a:gridCol>
                <a:gridCol w="1056099">
                  <a:extLst>
                    <a:ext uri="{9D8B030D-6E8A-4147-A177-3AD203B41FA5}">
                      <a16:colId xmlns:a16="http://schemas.microsoft.com/office/drawing/2014/main" val="3489723026"/>
                    </a:ext>
                  </a:extLst>
                </a:gridCol>
                <a:gridCol w="844879">
                  <a:extLst>
                    <a:ext uri="{9D8B030D-6E8A-4147-A177-3AD203B41FA5}">
                      <a16:colId xmlns:a16="http://schemas.microsoft.com/office/drawing/2014/main" val="673097826"/>
                    </a:ext>
                  </a:extLst>
                </a:gridCol>
              </a:tblGrid>
              <a:tr h="2657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Entities annotated by experts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Frequency of occurrences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CLAMP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ACM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208460353"/>
                  </a:ext>
                </a:extLst>
              </a:tr>
              <a:tr h="2657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(sample size equals 1251 )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Recall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Precision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F_score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Recall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Precision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F_score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42183403"/>
                  </a:ext>
                </a:extLst>
              </a:tr>
              <a:tr h="2657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Atenolol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211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0.91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0.95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0.93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0.96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13584026"/>
                  </a:ext>
                </a:extLst>
              </a:tr>
              <a:tr h="2657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Aspirin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0.99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0.99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0.94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0.97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097784682"/>
                  </a:ext>
                </a:extLst>
              </a:tr>
              <a:tr h="2657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Lisinopril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225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0.89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0.94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0.86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0.92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953826902"/>
                  </a:ext>
                </a:extLst>
              </a:tr>
              <a:tr h="2657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Lovastatin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816825196"/>
                  </a:ext>
                </a:extLst>
              </a:tr>
              <a:tr h="2657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Zebeta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93295465"/>
                  </a:ext>
                </a:extLst>
              </a:tr>
              <a:tr h="2657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Accupril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0.33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0.50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0.33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0.50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71728009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3481329" y="3272009"/>
            <a:ext cx="7674032" cy="495759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558448" y="2426392"/>
            <a:ext cx="7596913" cy="916236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506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57"/>
    </mc:Choice>
    <mc:Fallback xmlns="">
      <p:transition spd="slow" advTm="53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10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800" dirty="0" smtClean="0"/>
              <a:t>  Need for automated entity extraction tools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 smtClean="0"/>
              <a:t>  Two such tools: CLAMP and Amazon Comprehend Medical (one is general purpose)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 smtClean="0"/>
              <a:t>  </a:t>
            </a:r>
            <a:r>
              <a:rPr lang="en-US" sz="2800" dirty="0"/>
              <a:t>CLAMP showed better performance by around 2% for the average recall and 4.6% for the average </a:t>
            </a:r>
            <a:r>
              <a:rPr lang="en-US" sz="2800" dirty="0" smtClean="0"/>
              <a:t>F-score, in comparison with ACM.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 smtClean="0"/>
              <a:t> In </a:t>
            </a:r>
            <a:r>
              <a:rPr lang="en-US" sz="2800" dirty="0"/>
              <a:t>the </a:t>
            </a:r>
            <a:r>
              <a:rPr lang="en-US" sz="2800" dirty="0" smtClean="0"/>
              <a:t>future:  evaluate </a:t>
            </a:r>
            <a:r>
              <a:rPr lang="en-US" sz="2800" dirty="0"/>
              <a:t>performance </a:t>
            </a:r>
            <a:r>
              <a:rPr lang="en-US" sz="2800" dirty="0" smtClean="0"/>
              <a:t>in </a:t>
            </a:r>
            <a:r>
              <a:rPr lang="en-US" sz="2800" dirty="0"/>
              <a:t>extracting entities belonged to the other remaining </a:t>
            </a:r>
            <a:r>
              <a:rPr lang="en-US" sz="2800" dirty="0" smtClean="0"/>
              <a:t>categories.</a:t>
            </a:r>
            <a:endParaRPr lang="en-US" sz="280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9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51"/>
    </mc:Choice>
    <mc:Fallback xmlns="">
      <p:transition spd="slow" advTm="63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8580" y="2724150"/>
            <a:ext cx="6560820" cy="100965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chemeClr val="accent2">
                    <a:lumMod val="75000"/>
                  </a:schemeClr>
                </a:solidFill>
              </a:rPr>
              <a:t>Thank you  </a:t>
            </a:r>
            <a:endParaRPr lang="en-US" sz="6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1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6"/>
    </mc:Choice>
    <mc:Fallback xmlns="">
      <p:transition spd="slow" advTm="5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0488" indent="476250">
              <a:buFont typeface="Wingdings" panose="05000000000000000000" pitchFamily="2" charset="2"/>
              <a:buChar char="v"/>
            </a:pPr>
            <a:r>
              <a:rPr lang="en-US" dirty="0"/>
              <a:t> </a:t>
            </a:r>
            <a:r>
              <a:rPr lang="en-US" dirty="0" smtClean="0"/>
              <a:t>Why is Entity Extraction needed?</a:t>
            </a:r>
          </a:p>
          <a:p>
            <a:pPr marL="90488" indent="476250">
              <a:buFont typeface="Wingdings" panose="05000000000000000000" pitchFamily="2" charset="2"/>
              <a:buChar char="v"/>
            </a:pPr>
            <a:r>
              <a:rPr lang="en-US" dirty="0" smtClean="0"/>
              <a:t>Clinical Entity Extraction Tools: </a:t>
            </a:r>
          </a:p>
          <a:p>
            <a:pPr marL="965200" indent="231775">
              <a:buFont typeface="Wingdings" panose="05000000000000000000" pitchFamily="2" charset="2"/>
              <a:buChar char="v"/>
            </a:pPr>
            <a:r>
              <a:rPr lang="en-US" dirty="0" smtClean="0"/>
              <a:t> Clinical </a:t>
            </a:r>
            <a:r>
              <a:rPr lang="en-US" dirty="0"/>
              <a:t>Language Annotation, Modeling and Processing (CLAMP</a:t>
            </a:r>
            <a:r>
              <a:rPr lang="en-US" dirty="0" smtClean="0"/>
              <a:t>)</a:t>
            </a:r>
          </a:p>
          <a:p>
            <a:pPr marL="965200" indent="231775">
              <a:buFont typeface="Wingdings" panose="05000000000000000000" pitchFamily="2" charset="2"/>
              <a:buChar char="v"/>
            </a:pPr>
            <a:r>
              <a:rPr lang="en-US" dirty="0" smtClean="0"/>
              <a:t> Amazon Comprehend Medical (ACM)</a:t>
            </a:r>
          </a:p>
          <a:p>
            <a:pPr marL="166688" indent="400050">
              <a:buFont typeface="Wingdings" panose="05000000000000000000" pitchFamily="2" charset="2"/>
              <a:buChar char="v"/>
            </a:pPr>
            <a:r>
              <a:rPr lang="en-US" dirty="0" smtClean="0"/>
              <a:t>Dataset</a:t>
            </a:r>
          </a:p>
          <a:p>
            <a:pPr marL="166688" indent="400050">
              <a:buFont typeface="Wingdings" panose="05000000000000000000" pitchFamily="2" charset="2"/>
              <a:buChar char="v"/>
            </a:pPr>
            <a:r>
              <a:rPr lang="en-US" dirty="0" smtClean="0"/>
              <a:t>Evaluation Metrics</a:t>
            </a:r>
          </a:p>
          <a:p>
            <a:pPr marL="166688" indent="400050">
              <a:buFont typeface="Wingdings" panose="05000000000000000000" pitchFamily="2" charset="2"/>
              <a:buChar char="v"/>
            </a:pPr>
            <a:r>
              <a:rPr lang="en-US" dirty="0" smtClean="0"/>
              <a:t>Results &amp; Discussion</a:t>
            </a:r>
          </a:p>
          <a:p>
            <a:pPr marL="166688" indent="400050">
              <a:buFont typeface="Wingdings" panose="05000000000000000000" pitchFamily="2" charset="2"/>
              <a:buChar char="v"/>
            </a:pPr>
            <a:r>
              <a:rPr lang="en-US" dirty="0" smtClean="0"/>
              <a:t>Conclusion</a:t>
            </a:r>
          </a:p>
          <a:p>
            <a:pPr marL="50800" indent="231775">
              <a:buFont typeface="Wingdings" panose="05000000000000000000" pitchFamily="2" charset="2"/>
              <a:buChar char="v"/>
            </a:pPr>
            <a:endParaRPr lang="en-US" dirty="0" smtClean="0"/>
          </a:p>
          <a:p>
            <a:pPr marL="231775" indent="231775">
              <a:buFont typeface="Wingdings" panose="05000000000000000000" pitchFamily="2" charset="2"/>
              <a:buChar char="v"/>
            </a:pPr>
            <a:endParaRPr lang="en-US" dirty="0" smtClean="0"/>
          </a:p>
          <a:p>
            <a:pPr marL="166688" indent="889000">
              <a:buFont typeface="Wingdings" panose="05000000000000000000" pitchFamily="2" charset="2"/>
              <a:buChar char="v"/>
            </a:pPr>
            <a:endParaRPr lang="en-US" dirty="0" smtClean="0"/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7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31"/>
    </mc:Choice>
    <mc:Fallback xmlns="">
      <p:transition spd="slow" advTm="27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Entity Extraction needed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097280" y="1974524"/>
            <a:ext cx="10058400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3200" dirty="0" smtClean="0"/>
              <a:t> Clinical Notes recorded in unstructured format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 smtClean="0"/>
              <a:t> </a:t>
            </a:r>
            <a:r>
              <a:rPr lang="en-US" sz="3200" dirty="0"/>
              <a:t>Clinical </a:t>
            </a:r>
            <a:r>
              <a:rPr lang="en-US" sz="3200" dirty="0" smtClean="0"/>
              <a:t>Notes contain vast amount of information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 smtClean="0"/>
              <a:t> Information needs to be extracted for further utilization and analysis in daily healthcare setting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 smtClean="0"/>
              <a:t> Extracted information also form basis for other tasks (disease correlation and classification)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78587" y="6380617"/>
            <a:ext cx="11895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000" dirty="0"/>
              <a:t>Roque FS, et al. Using electronic patient records to discover disease correlations and stratify patient cohorts. </a:t>
            </a:r>
            <a:r>
              <a:rPr lang="en-US" sz="1000" dirty="0" err="1"/>
              <a:t>PLoS</a:t>
            </a:r>
            <a:r>
              <a:rPr lang="en-US" sz="1000" dirty="0"/>
              <a:t> </a:t>
            </a:r>
            <a:r>
              <a:rPr lang="en-US" sz="1000" dirty="0" err="1"/>
              <a:t>Comput</a:t>
            </a:r>
            <a:r>
              <a:rPr lang="en-US" sz="1000" dirty="0"/>
              <a:t> Biol. 2011 Aug 25;7(8):e1002141. </a:t>
            </a:r>
          </a:p>
          <a:p>
            <a:r>
              <a:rPr lang="en-US" sz="1000" dirty="0"/>
              <a:t> </a:t>
            </a:r>
            <a:r>
              <a:rPr lang="en-US" sz="1000" dirty="0" err="1"/>
              <a:t>Yildirim</a:t>
            </a:r>
            <a:r>
              <a:rPr lang="en-US" sz="1000" dirty="0"/>
              <a:t> P, </a:t>
            </a:r>
            <a:r>
              <a:rPr lang="en-US" sz="1000" dirty="0" err="1"/>
              <a:t>Çeken</a:t>
            </a:r>
            <a:r>
              <a:rPr lang="en-US" sz="1000" dirty="0"/>
              <a:t> Ç, </a:t>
            </a:r>
            <a:r>
              <a:rPr lang="en-US" sz="1000" dirty="0" err="1"/>
              <a:t>Hassanpour</a:t>
            </a:r>
            <a:r>
              <a:rPr lang="en-US" sz="1000" dirty="0"/>
              <a:t> R, </a:t>
            </a:r>
            <a:r>
              <a:rPr lang="en-US" sz="1000" dirty="0" err="1"/>
              <a:t>Tolun</a:t>
            </a:r>
            <a:r>
              <a:rPr lang="en-US" sz="1000" dirty="0"/>
              <a:t> MR. Prediction of similarities among rheumatic diseases. J Med Syst. 2012; 36(3):1485–90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00"/>
    </mc:Choice>
    <mc:Fallback xmlns="">
      <p:transition spd="slow" advTm="57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Tools: </a:t>
            </a:r>
            <a:r>
              <a:rPr lang="en-US" dirty="0"/>
              <a:t>Clinical language annotation, modeling and </a:t>
            </a:r>
            <a:r>
              <a:rPr lang="en-US" dirty="0" smtClean="0"/>
              <a:t>processing tool  (CLAMP)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5026" y="1893681"/>
            <a:ext cx="4499289" cy="4023360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3200" dirty="0" smtClean="0"/>
              <a:t> </a:t>
            </a:r>
            <a:r>
              <a:rPr lang="en-US" sz="3200" dirty="0"/>
              <a:t>NLP-based clinical </a:t>
            </a:r>
            <a:r>
              <a:rPr lang="en-US" sz="3200" dirty="0" smtClean="0"/>
              <a:t>entity extraction tool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 smtClean="0"/>
              <a:t> Developed by: </a:t>
            </a:r>
            <a:r>
              <a:rPr lang="en-US" sz="3200" dirty="0"/>
              <a:t>University of </a:t>
            </a:r>
            <a:r>
              <a:rPr lang="en-US" sz="3200" dirty="0" smtClean="0"/>
              <a:t>Texas, </a:t>
            </a:r>
            <a:r>
              <a:rPr lang="en-US" sz="3200" dirty="0"/>
              <a:t>Health Science Center at Houston </a:t>
            </a:r>
            <a:endParaRPr lang="en-US" sz="32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/>
              <a:t> </a:t>
            </a:r>
            <a:r>
              <a:rPr lang="en-US" sz="3200" dirty="0" smtClean="0"/>
              <a:t>Provides interactive development environment (IDE) for building customized clinical NLP solutions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 smtClean="0"/>
              <a:t> Presents </a:t>
            </a:r>
            <a:r>
              <a:rPr lang="en-US" sz="3200" dirty="0"/>
              <a:t>a pipeline-based architecture that builds NLP systems from multiple components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4874" y="6413679"/>
            <a:ext cx="12063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Soysal</a:t>
            </a:r>
            <a:r>
              <a:rPr lang="en-US" sz="1000" dirty="0"/>
              <a:t>, </a:t>
            </a:r>
            <a:r>
              <a:rPr lang="en-US" sz="1000" dirty="0" err="1"/>
              <a:t>Ergin</a:t>
            </a:r>
            <a:r>
              <a:rPr lang="en-US" sz="1000" dirty="0"/>
              <a:t>, et al., “CLAMP–a toolkit for efficiently building customized clinical natural language processing pipelines,” Journal of the American Medical Informatics Association 25.3, pp: 331-336, 2018</a:t>
            </a:r>
            <a:r>
              <a:rPr lang="en-US" sz="1000" dirty="0" smtClean="0"/>
              <a:t>.</a:t>
            </a:r>
          </a:p>
          <a:p>
            <a:r>
              <a:rPr lang="en-US" sz="1000" dirty="0">
                <a:hlinkClick r:id="rId4"/>
              </a:rPr>
              <a:t>CLAMP | Natural Language Processing (NLP) Software (uth.edu</a:t>
            </a:r>
            <a:r>
              <a:rPr lang="en-US" sz="1000" dirty="0" smtClean="0">
                <a:hlinkClick r:id="rId4"/>
              </a:rPr>
              <a:t>)</a:t>
            </a:r>
            <a:endParaRPr lang="en-US" sz="1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315" y="2055039"/>
            <a:ext cx="6270486" cy="318899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4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074"/>
    </mc:Choice>
    <mc:Fallback xmlns="">
      <p:transition spd="slow" advTm="93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672" y="317099"/>
            <a:ext cx="10058400" cy="1450757"/>
          </a:xfrm>
        </p:spPr>
        <p:txBody>
          <a:bodyPr/>
          <a:lstStyle/>
          <a:p>
            <a:r>
              <a:rPr lang="en-US" dirty="0" smtClean="0"/>
              <a:t>Tools: Amazon Comprehend Medical (ACM)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36672" y="1858613"/>
            <a:ext cx="5561097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3200" dirty="0" smtClean="0"/>
              <a:t> A deep neural network-based entity extraction tool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 smtClean="0"/>
              <a:t> Developed by Amazon Web Service (AWS)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 smtClean="0"/>
              <a:t> Uses deep learning based system (Long Short Term Memory (LSTM) network and Transfer Learning)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33511" y="6395269"/>
            <a:ext cx="119859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P. Bhatia, B. </a:t>
            </a:r>
            <a:r>
              <a:rPr lang="en-US" sz="1000" dirty="0" err="1"/>
              <a:t>Celikkaya</a:t>
            </a:r>
            <a:r>
              <a:rPr lang="en-US" sz="1000" dirty="0"/>
              <a:t>, M. </a:t>
            </a:r>
            <a:r>
              <a:rPr lang="en-US" sz="1000" dirty="0" err="1"/>
              <a:t>Khalilia</a:t>
            </a:r>
            <a:r>
              <a:rPr lang="en-US" sz="1000" dirty="0"/>
              <a:t> and S. </a:t>
            </a:r>
            <a:r>
              <a:rPr lang="en-US" sz="1000" dirty="0" err="1"/>
              <a:t>Senthivel</a:t>
            </a:r>
            <a:r>
              <a:rPr lang="en-US" sz="1000" dirty="0"/>
              <a:t>. Comprehend Medical: A Named Entity Recognition and Relationship Extraction Web Service, 18th IEEE ICMLA. </a:t>
            </a:r>
            <a:r>
              <a:rPr lang="en-US" sz="1000" dirty="0" smtClean="0"/>
              <a:t>2019;1844-1851</a:t>
            </a:r>
          </a:p>
          <a:p>
            <a:r>
              <a:rPr lang="en-US" sz="1000" dirty="0"/>
              <a:t>https://aws.amazon.com/blogs/aws/new-amazon-comprehend-medical-adds-ontology-linking/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543" y="1858613"/>
            <a:ext cx="4705685" cy="402336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9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55"/>
    </mc:Choice>
    <mc:Fallback xmlns="">
      <p:transition spd="slow" advTm="22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32055"/>
            <a:ext cx="10058400" cy="1450757"/>
          </a:xfrm>
        </p:spPr>
        <p:txBody>
          <a:bodyPr/>
          <a:lstStyle/>
          <a:p>
            <a:r>
              <a:rPr lang="en-US" dirty="0" smtClean="0"/>
              <a:t>Dataset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097280" y="1780235"/>
            <a:ext cx="6460291" cy="2527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800" dirty="0"/>
              <a:t> The 2014 i2b2 heart disease and its associated risk factors identification </a:t>
            </a:r>
            <a:r>
              <a:rPr lang="en-US" sz="2800" dirty="0" smtClean="0"/>
              <a:t>dataset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/>
              <a:t> Consists of 521 medical records with distribution of 8 disease risk factor categories and 38 associated </a:t>
            </a:r>
            <a:r>
              <a:rPr lang="en-US" sz="2800" dirty="0" smtClean="0"/>
              <a:t>indicators 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560818"/>
              </p:ext>
            </p:extLst>
          </p:nvPr>
        </p:nvGraphicFramePr>
        <p:xfrm>
          <a:off x="8221496" y="2143621"/>
          <a:ext cx="3414153" cy="3291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414153">
                  <a:extLst>
                    <a:ext uri="{9D8B030D-6E8A-4147-A177-3AD203B41FA5}">
                      <a16:colId xmlns:a16="http://schemas.microsoft.com/office/drawing/2014/main" val="435714161"/>
                    </a:ext>
                  </a:extLst>
                </a:gridCol>
              </a:tblGrid>
              <a:tr h="353410">
                <a:tc>
                  <a:txBody>
                    <a:bodyPr/>
                    <a:lstStyle/>
                    <a:p>
                      <a:r>
                        <a:rPr lang="en-US" dirty="0" smtClean="0"/>
                        <a:t>Category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05038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Hypertension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2102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Hyperlipidemia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635156"/>
                  </a:ext>
                </a:extLst>
              </a:tr>
              <a:tr h="353410"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Diabetes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6180567"/>
                  </a:ext>
                </a:extLst>
              </a:tr>
              <a:tr h="353410"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Obese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4273618"/>
                  </a:ext>
                </a:extLst>
              </a:tr>
              <a:tr h="35341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Coronary Artery Disease (CAD)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510672"/>
                  </a:ext>
                </a:extLst>
              </a:tr>
              <a:tr h="353410"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8172081"/>
                  </a:ext>
                </a:extLst>
              </a:tr>
              <a:tr h="353410"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Family History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905735"/>
                  </a:ext>
                </a:extLst>
              </a:tr>
              <a:tr h="353410"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Smoking 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3751199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526788"/>
              </p:ext>
            </p:extLst>
          </p:nvPr>
        </p:nvGraphicFramePr>
        <p:xfrm>
          <a:off x="3188771" y="4401160"/>
          <a:ext cx="4368800" cy="18309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68800">
                  <a:extLst>
                    <a:ext uri="{9D8B030D-6E8A-4147-A177-3AD203B41FA5}">
                      <a16:colId xmlns:a16="http://schemas.microsoft.com/office/drawing/2014/main" val="421891766"/>
                    </a:ext>
                  </a:extLst>
                </a:gridCol>
              </a:tblGrid>
              <a:tr h="366183">
                <a:tc>
                  <a:txBody>
                    <a:bodyPr/>
                    <a:lstStyle/>
                    <a:p>
                      <a:r>
                        <a:rPr lang="en-US" b="1" dirty="0" smtClean="0"/>
                        <a:t>Indicator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7783966"/>
                  </a:ext>
                </a:extLst>
              </a:tr>
              <a:tr h="366183"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Hyperlipidemia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5094926"/>
                  </a:ext>
                </a:extLst>
              </a:tr>
              <a:tr h="366183"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Dyslipidemia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9827192"/>
                  </a:ext>
                </a:extLst>
              </a:tr>
              <a:tr h="366183"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Hypercholesterolemia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3920148"/>
                  </a:ext>
                </a:extLst>
              </a:tr>
              <a:tr h="366183"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 Cholesterol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8149837"/>
                  </a:ext>
                </a:extLst>
              </a:tr>
            </a:tbl>
          </a:graphicData>
        </a:graphic>
      </p:graphicFrame>
      <p:cxnSp>
        <p:nvCxnSpPr>
          <p:cNvPr id="11" name="Straight Arrow Connector 10"/>
          <p:cNvCxnSpPr/>
          <p:nvPr/>
        </p:nvCxnSpPr>
        <p:spPr>
          <a:xfrm flipH="1">
            <a:off x="7392318" y="3062689"/>
            <a:ext cx="914400" cy="13384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754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00"/>
    </mc:Choice>
    <mc:Fallback xmlns="">
      <p:transition spd="slow" advTm="58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32055"/>
            <a:ext cx="10058400" cy="1450757"/>
          </a:xfrm>
        </p:spPr>
        <p:txBody>
          <a:bodyPr/>
          <a:lstStyle/>
          <a:p>
            <a:r>
              <a:rPr lang="en-US" dirty="0" smtClean="0"/>
              <a:t>Dataset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097280" y="1780235"/>
            <a:ext cx="5667077" cy="3786389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800" dirty="0"/>
              <a:t> Both IE systems </a:t>
            </a:r>
            <a:r>
              <a:rPr lang="en-US" sz="2800" dirty="0" smtClean="0"/>
              <a:t>link </a:t>
            </a:r>
            <a:r>
              <a:rPr lang="en-US" sz="2800" dirty="0"/>
              <a:t>their extracted entities to normalized concept identifiers from the </a:t>
            </a:r>
            <a:r>
              <a:rPr lang="en-US" sz="2800" dirty="0" err="1"/>
              <a:t>RxNorm</a:t>
            </a:r>
            <a:r>
              <a:rPr lang="en-US" sz="2800" dirty="0"/>
              <a:t> </a:t>
            </a:r>
            <a:r>
              <a:rPr lang="en-US" sz="2800" dirty="0" smtClean="0"/>
              <a:t>database.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/>
              <a:t> </a:t>
            </a:r>
            <a:r>
              <a:rPr lang="en-US" sz="2800" dirty="0" err="1"/>
              <a:t>RxNorm</a:t>
            </a:r>
            <a:r>
              <a:rPr lang="en-US" sz="2800" dirty="0"/>
              <a:t> provides normalized names and unique identifiers only for medicines and </a:t>
            </a:r>
            <a:r>
              <a:rPr lang="en-US" sz="2800" dirty="0" smtClean="0"/>
              <a:t>drugs.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/>
              <a:t> </a:t>
            </a:r>
            <a:r>
              <a:rPr lang="en-US" sz="2800" dirty="0" smtClean="0"/>
              <a:t>Amongst </a:t>
            </a:r>
            <a:r>
              <a:rPr lang="en-US" sz="2800" dirty="0"/>
              <a:t>8 </a:t>
            </a:r>
            <a:r>
              <a:rPr lang="en-US" sz="2800" dirty="0" smtClean="0"/>
              <a:t>categories, we </a:t>
            </a:r>
            <a:r>
              <a:rPr lang="en-US" sz="2800" dirty="0"/>
              <a:t>only considered entities categorized as “medication”. </a:t>
            </a:r>
            <a:endParaRPr lang="en-US" sz="28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 smtClean="0"/>
              <a:t> Entities </a:t>
            </a:r>
            <a:r>
              <a:rPr lang="en-US" sz="2800" dirty="0"/>
              <a:t>tagged as “medication” account for around 60% of the </a:t>
            </a:r>
            <a:r>
              <a:rPr lang="en-US" sz="2800" dirty="0" smtClean="0"/>
              <a:t>annotations.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8" name="Picture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357" y="2249023"/>
            <a:ext cx="4431520" cy="351502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734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74"/>
    </mc:Choice>
    <mc:Fallback xmlns="">
      <p:transition spd="slow" advTm="50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336" y="908906"/>
            <a:ext cx="10008870" cy="70780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Evaluation Metrics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902336" y="1866898"/>
            <a:ext cx="6260464" cy="3905250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3200" dirty="0" smtClean="0"/>
              <a:t> Expert annotation considered as a gold standard for evaluation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 smtClean="0"/>
              <a:t> Data cleaning pipeline: </a:t>
            </a:r>
          </a:p>
          <a:p>
            <a:pPr marL="914400" indent="-90488">
              <a:buFont typeface="Wingdings" panose="05000000000000000000" pitchFamily="2" charset="2"/>
              <a:buChar char="v"/>
            </a:pPr>
            <a:r>
              <a:rPr lang="en-US" sz="3200" dirty="0" smtClean="0"/>
              <a:t> Records in XML format </a:t>
            </a:r>
          </a:p>
          <a:p>
            <a:pPr marL="914400" indent="-90488">
              <a:buFont typeface="Wingdings" panose="05000000000000000000" pitchFamily="2" charset="2"/>
              <a:buChar char="v"/>
            </a:pPr>
            <a:r>
              <a:rPr lang="en-US" sz="3200" dirty="0" smtClean="0"/>
              <a:t> Separated actual narrative text from the annotations</a:t>
            </a:r>
          </a:p>
          <a:p>
            <a:pPr marL="914400" indent="-90488">
              <a:buFont typeface="Wingdings" panose="05000000000000000000" pitchFamily="2" charset="2"/>
              <a:buChar char="v"/>
            </a:pPr>
            <a:r>
              <a:rPr lang="en-US" sz="3200" dirty="0" smtClean="0"/>
              <a:t> Imported annotations into a relational database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 smtClean="0"/>
              <a:t> Evaluation metrics: Recall, Precision, and F-score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4927280"/>
              </p:ext>
            </p:extLst>
          </p:nvPr>
        </p:nvGraphicFramePr>
        <p:xfrm>
          <a:off x="7425054" y="2209800"/>
          <a:ext cx="4633596" cy="3219447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518870">
                  <a:extLst>
                    <a:ext uri="{9D8B030D-6E8A-4147-A177-3AD203B41FA5}">
                      <a16:colId xmlns:a16="http://schemas.microsoft.com/office/drawing/2014/main" val="2283100933"/>
                    </a:ext>
                  </a:extLst>
                </a:gridCol>
                <a:gridCol w="890302">
                  <a:extLst>
                    <a:ext uri="{9D8B030D-6E8A-4147-A177-3AD203B41FA5}">
                      <a16:colId xmlns:a16="http://schemas.microsoft.com/office/drawing/2014/main" val="1067871160"/>
                    </a:ext>
                  </a:extLst>
                </a:gridCol>
                <a:gridCol w="1074808">
                  <a:extLst>
                    <a:ext uri="{9D8B030D-6E8A-4147-A177-3AD203B41FA5}">
                      <a16:colId xmlns:a16="http://schemas.microsoft.com/office/drawing/2014/main" val="3134090964"/>
                    </a:ext>
                  </a:extLst>
                </a:gridCol>
                <a:gridCol w="1074808">
                  <a:extLst>
                    <a:ext uri="{9D8B030D-6E8A-4147-A177-3AD203B41FA5}">
                      <a16:colId xmlns:a16="http://schemas.microsoft.com/office/drawing/2014/main" val="3891788218"/>
                    </a:ext>
                  </a:extLst>
                </a:gridCol>
                <a:gridCol w="1074808">
                  <a:extLst>
                    <a:ext uri="{9D8B030D-6E8A-4147-A177-3AD203B41FA5}">
                      <a16:colId xmlns:a16="http://schemas.microsoft.com/office/drawing/2014/main" val="2481066543"/>
                    </a:ext>
                  </a:extLst>
                </a:gridCol>
              </a:tblGrid>
              <a:tr h="3907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id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start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end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text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tag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08764846"/>
                  </a:ext>
                </a:extLst>
              </a:tr>
              <a:tr h="70718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1339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1346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ZESTRIL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MEDICATION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51990508"/>
                  </a:ext>
                </a:extLst>
              </a:tr>
              <a:tr h="70718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1400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1407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LIPITOR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MEDICATION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14645383"/>
                  </a:ext>
                </a:extLst>
              </a:tr>
              <a:tr h="70718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1272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1275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ASA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MEDICATION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73599058"/>
                  </a:ext>
                </a:extLst>
              </a:tr>
              <a:tr h="70718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1174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1180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smtClean="0">
                          <a:effectLst/>
                        </a:rPr>
                        <a:t>ATENOLOL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MEDICATION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55628709"/>
                  </a:ext>
                </a:extLst>
              </a:tr>
            </a:tbl>
          </a:graphicData>
        </a:graphic>
      </p:graphicFrame>
      <p:cxnSp>
        <p:nvCxnSpPr>
          <p:cNvPr id="7" name="Straight Arrow Connector 6"/>
          <p:cNvCxnSpPr/>
          <p:nvPr/>
        </p:nvCxnSpPr>
        <p:spPr>
          <a:xfrm flipV="1">
            <a:off x="5906771" y="4171950"/>
            <a:ext cx="1485900" cy="5905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526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008"/>
    </mc:Choice>
    <mc:Fallback xmlns="">
      <p:transition spd="slow" advTm="87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&amp; Discussion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04549" y="1880314"/>
            <a:ext cx="5962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  <a:r>
              <a:rPr lang="en-US" sz="2400" dirty="0" smtClean="0"/>
              <a:t>0 entities has been selected for comparison</a:t>
            </a:r>
            <a:endParaRPr lang="en-US" sz="2400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3926514"/>
              </p:ext>
            </p:extLst>
          </p:nvPr>
        </p:nvGraphicFramePr>
        <p:xfrm>
          <a:off x="1096963" y="2488081"/>
          <a:ext cx="10058399" cy="36079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94483">
                  <a:extLst>
                    <a:ext uri="{9D8B030D-6E8A-4147-A177-3AD203B41FA5}">
                      <a16:colId xmlns:a16="http://schemas.microsoft.com/office/drawing/2014/main" val="3387202471"/>
                    </a:ext>
                  </a:extLst>
                </a:gridCol>
                <a:gridCol w="2228941">
                  <a:extLst>
                    <a:ext uri="{9D8B030D-6E8A-4147-A177-3AD203B41FA5}">
                      <a16:colId xmlns:a16="http://schemas.microsoft.com/office/drawing/2014/main" val="2671986098"/>
                    </a:ext>
                  </a:extLst>
                </a:gridCol>
                <a:gridCol w="905256">
                  <a:extLst>
                    <a:ext uri="{9D8B030D-6E8A-4147-A177-3AD203B41FA5}">
                      <a16:colId xmlns:a16="http://schemas.microsoft.com/office/drawing/2014/main" val="3564634851"/>
                    </a:ext>
                  </a:extLst>
                </a:gridCol>
                <a:gridCol w="955548">
                  <a:extLst>
                    <a:ext uri="{9D8B030D-6E8A-4147-A177-3AD203B41FA5}">
                      <a16:colId xmlns:a16="http://schemas.microsoft.com/office/drawing/2014/main" val="3446523173"/>
                    </a:ext>
                  </a:extLst>
                </a:gridCol>
                <a:gridCol w="846917">
                  <a:extLst>
                    <a:ext uri="{9D8B030D-6E8A-4147-A177-3AD203B41FA5}">
                      <a16:colId xmlns:a16="http://schemas.microsoft.com/office/drawing/2014/main" val="726520237"/>
                    </a:ext>
                  </a:extLst>
                </a:gridCol>
                <a:gridCol w="726216">
                  <a:extLst>
                    <a:ext uri="{9D8B030D-6E8A-4147-A177-3AD203B41FA5}">
                      <a16:colId xmlns:a16="http://schemas.microsoft.com/office/drawing/2014/main" val="3529632689"/>
                    </a:ext>
                  </a:extLst>
                </a:gridCol>
                <a:gridCol w="1056132">
                  <a:extLst>
                    <a:ext uri="{9D8B030D-6E8A-4147-A177-3AD203B41FA5}">
                      <a16:colId xmlns:a16="http://schemas.microsoft.com/office/drawing/2014/main" val="2738035986"/>
                    </a:ext>
                  </a:extLst>
                </a:gridCol>
                <a:gridCol w="844906">
                  <a:extLst>
                    <a:ext uri="{9D8B030D-6E8A-4147-A177-3AD203B41FA5}">
                      <a16:colId xmlns:a16="http://schemas.microsoft.com/office/drawing/2014/main" val="1926748372"/>
                    </a:ext>
                  </a:extLst>
                </a:gridCol>
              </a:tblGrid>
              <a:tr h="1568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Entities annotated by experts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Frequency of occurrences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CLAMP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ACM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532399627"/>
                  </a:ext>
                </a:extLst>
              </a:tr>
              <a:tr h="1568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 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(sample size equals 1251 )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Recall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Precision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F_score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Recall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Precision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F_score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18562493"/>
                  </a:ext>
                </a:extLst>
              </a:tr>
              <a:tr h="1568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Atenolol 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211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923173312"/>
                  </a:ext>
                </a:extLst>
              </a:tr>
              <a:tr h="1568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Norvasc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76620386"/>
                  </a:ext>
                </a:extLst>
              </a:tr>
              <a:tr h="1568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Lipitor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185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263728854"/>
                  </a:ext>
                </a:extLst>
              </a:tr>
              <a:tr h="1568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Aspirin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195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0.97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99476759"/>
                  </a:ext>
                </a:extLst>
              </a:tr>
              <a:tr h="1568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Metoprolol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0.72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0.67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128823270"/>
                  </a:ext>
                </a:extLst>
              </a:tr>
              <a:tr h="1568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Glucophage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784265727"/>
                  </a:ext>
                </a:extLst>
              </a:tr>
              <a:tr h="1568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Toprol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0.50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0.67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0.50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0.67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544896795"/>
                  </a:ext>
                </a:extLst>
              </a:tr>
              <a:tr h="1568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Lisinopril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225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142467330"/>
                  </a:ext>
                </a:extLst>
              </a:tr>
              <a:tr h="1568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Pravachol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0.39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0.56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95188553"/>
                  </a:ext>
                </a:extLst>
              </a:tr>
              <a:tr h="1568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Zocor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500229973"/>
                  </a:ext>
                </a:extLst>
              </a:tr>
              <a:tr h="1568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Nifedipine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046431226"/>
                  </a:ext>
                </a:extLst>
              </a:tr>
              <a:tr h="1568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Zestril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0.98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551470531"/>
                  </a:ext>
                </a:extLst>
              </a:tr>
              <a:tr h="1568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Lovastatin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67938138"/>
                  </a:ext>
                </a:extLst>
              </a:tr>
              <a:tr h="1568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Pravastatin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51262031"/>
                  </a:ext>
                </a:extLst>
              </a:tr>
              <a:tr h="1568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Isosorbide 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0.88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0.88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90941021"/>
                  </a:ext>
                </a:extLst>
              </a:tr>
              <a:tr h="1568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Labetolol 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97779495"/>
                  </a:ext>
                </a:extLst>
              </a:tr>
              <a:tr h="1568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Zebeta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97284934"/>
                  </a:ext>
                </a:extLst>
              </a:tr>
              <a:tr h="1568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Coreg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076003624"/>
                  </a:ext>
                </a:extLst>
              </a:tr>
              <a:tr h="1568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Accupril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0.33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0.50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0.33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0.50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529726095"/>
                  </a:ext>
                </a:extLst>
              </a:tr>
              <a:tr h="1568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Glucotrol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0.67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39982710"/>
                  </a:ext>
                </a:extLst>
              </a:tr>
              <a:tr h="1568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Average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0.88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0.87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52254016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3622066" y="3850240"/>
            <a:ext cx="7533296" cy="181933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543109" y="5258563"/>
            <a:ext cx="7533296" cy="248036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543109" y="5578051"/>
            <a:ext cx="7533296" cy="248036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516038" y="4035691"/>
            <a:ext cx="738131" cy="227837"/>
          </a:xfrm>
          <a:prstGeom prst="rect">
            <a:avLst/>
          </a:prstGeom>
          <a:noFill/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018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337"/>
    </mc:Choice>
    <mc:Fallback xmlns="">
      <p:transition spd="slow" advTm="97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" grpId="0"/>
      <p:bldP spid="9" grpId="0" animBg="1"/>
      <p:bldP spid="10" grpId="0" animBg="1"/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7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9.4|27.1|10.7|24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|1.7|9.6"/>
</p:tagLst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646</TotalTime>
  <Words>1183</Words>
  <Application>Microsoft Office PowerPoint</Application>
  <PresentationFormat>Widescreen</PresentationFormat>
  <Paragraphs>534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Calibri</vt:lpstr>
      <vt:lpstr>Calibri Light</vt:lpstr>
      <vt:lpstr>Times New Roman</vt:lpstr>
      <vt:lpstr>Wingdings</vt:lpstr>
      <vt:lpstr>Retrospect</vt:lpstr>
      <vt:lpstr>Comparison of ACM and CLAMP for Entity Extraction in Clinical Notes</vt:lpstr>
      <vt:lpstr>Overview</vt:lpstr>
      <vt:lpstr>Why is Entity Extraction needed?</vt:lpstr>
      <vt:lpstr>Tools: Clinical language annotation, modeling and processing tool  (CLAMP)</vt:lpstr>
      <vt:lpstr>Tools: Amazon Comprehend Medical (ACM)</vt:lpstr>
      <vt:lpstr>Dataset</vt:lpstr>
      <vt:lpstr>Dataset</vt:lpstr>
      <vt:lpstr>Evaluation Metrics</vt:lpstr>
      <vt:lpstr>Results &amp; Discussion</vt:lpstr>
      <vt:lpstr>Results &amp; Discussion</vt:lpstr>
      <vt:lpstr>Results &amp; Discussion</vt:lpstr>
      <vt:lpstr>Conclusion</vt:lpstr>
      <vt:lpstr>PowerPoint Presentation</vt:lpstr>
    </vt:vector>
  </TitlesOfParts>
  <Company>The Mount Sinai Health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Entity Extraction for Clinical Notes, a Comparison Between MetaMap and Amazon Comprehend Medical</dc:title>
  <dc:creator>Shah-mohammadi, Fatemeh</dc:creator>
  <cp:lastModifiedBy>Shah-mohammadi, Fatemeh</cp:lastModifiedBy>
  <cp:revision>71</cp:revision>
  <dcterms:created xsi:type="dcterms:W3CDTF">2021-05-13T22:13:50Z</dcterms:created>
  <dcterms:modified xsi:type="dcterms:W3CDTF">2021-10-07T01:05:20Z</dcterms:modified>
</cp:coreProperties>
</file>