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6A00-4E95-4EB1-9A22-D079375980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20B12-1966-423B-A0D2-B3A39F7D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5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7FA-40B9-4CD8-BC5F-B78740AE5B75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4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BE8-2364-4AC9-A423-78A93CCF474B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D207-931D-4441-AB9E-0A9BE47646AC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7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F036-29B8-4707-A3BD-AFF5244FAAA2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8D05-0EAC-4C80-BF94-E0A894F4320A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15F3-3694-4EFD-980C-5696882A55CA}" type="datetime1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C96F-524E-4BEE-9737-DEA5BC564795}" type="datetime1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B101-2F29-4F33-8242-39318C4F5213}" type="datetime1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3614-5E4C-4F3B-AE4A-B395CBB6477D}" type="datetime1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EFB-2824-40B9-BBC8-434EB990CA01}" type="datetime1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D6C1-A3DD-4299-A3F2-9CBB72310AE5}" type="datetime1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1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BF0B-0477-49E4-901D-12B4A64F910D}" type="datetime1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5C47-66D4-489D-94DE-C5592A72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5193"/>
            <a:ext cx="9144000" cy="2387600"/>
          </a:xfrm>
        </p:spPr>
        <p:txBody>
          <a:bodyPr>
            <a:normAutofit/>
          </a:bodyPr>
          <a:lstStyle/>
          <a:p>
            <a:pPr marL="0" marR="0" hangingPunct="0">
              <a:spcBef>
                <a:spcPts val="6000"/>
              </a:spcBef>
              <a:spcAft>
                <a:spcPts val="1200"/>
              </a:spcAft>
            </a:pPr>
            <a:r>
              <a:rPr lang="en-US" sz="28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 of Electronic Informed Consent Platforms for Consenting Patients to Research Studies: </a:t>
            </a:r>
            <a:r>
              <a:rPr lang="en-US" sz="2800" b="1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b="1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8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Scoping Review</a:t>
            </a:r>
            <a:br>
              <a:rPr lang="en-US" sz="2800" b="1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92793"/>
            <a:ext cx="9144000" cy="2444432"/>
          </a:xfrm>
        </p:spPr>
        <p:txBody>
          <a:bodyPr>
            <a:noAutofit/>
          </a:bodyPr>
          <a:lstStyle/>
          <a:p>
            <a:r>
              <a:rPr lang="en-US" dirty="0"/>
              <a:t>Jennifer Guarino, Irena Parvanova, Joseph </a:t>
            </a:r>
            <a:r>
              <a:rPr lang="en-US" dirty="0" smtClean="0"/>
              <a:t>Finkelstein</a:t>
            </a:r>
          </a:p>
          <a:p>
            <a:endParaRPr lang="en-US" dirty="0"/>
          </a:p>
          <a:p>
            <a:endParaRPr lang="en-US" dirty="0"/>
          </a:p>
          <a:p>
            <a:pPr hangingPunct="0"/>
            <a:r>
              <a:rPr lang="en-US" i="1" dirty="0"/>
              <a:t>Center for Biomedical and Population Health Informatics</a:t>
            </a:r>
            <a:r>
              <a:rPr lang="en-US" i="1" dirty="0" smtClean="0"/>
              <a:t>,</a:t>
            </a:r>
          </a:p>
          <a:p>
            <a:pPr hangingPunct="0"/>
            <a:r>
              <a:rPr lang="en-US" i="1" dirty="0" smtClean="0"/>
              <a:t> </a:t>
            </a:r>
            <a:r>
              <a:rPr lang="en-US" i="1" dirty="0"/>
              <a:t>Icahn School of Medicine at Mount Sinai, New York, NY, USA</a:t>
            </a:r>
          </a:p>
          <a:p>
            <a:pPr hangingPunct="0"/>
            <a:r>
              <a:rPr lang="en-US" i="1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44320"/>
            <a:ext cx="2524143" cy="140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8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629" y="109248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1200"/>
              </a:spcAft>
            </a:pPr>
            <a:r>
              <a:rPr lang="en-US" sz="3600" kern="1400" dirty="0" smtClean="0">
                <a:ea typeface="Times New Roman" panose="02020603050405020304" pitchFamily="18" charset="0"/>
              </a:rPr>
              <a:t>Discussion</a:t>
            </a:r>
            <a:endParaRPr lang="en-US" sz="3600" kern="1400" dirty="0"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3866" y="109248"/>
            <a:ext cx="2233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1200"/>
              </a:spcAft>
            </a:pPr>
            <a:r>
              <a:rPr lang="en-US" sz="3600" kern="1400" dirty="0" smtClean="0">
                <a:ea typeface="Times New Roman" panose="02020603050405020304" pitchFamily="18" charset="0"/>
              </a:rPr>
              <a:t>Conclusion</a:t>
            </a:r>
            <a:endParaRPr lang="en-US" sz="3600" kern="1400" dirty="0"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1878" y="2261774"/>
            <a:ext cx="296824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>
              <a:spcBef>
                <a:spcPts val="1200"/>
              </a:spcBef>
              <a:spcAft>
                <a:spcPts val="1200"/>
              </a:spcAft>
            </a:pPr>
            <a:r>
              <a:rPr lang="en-US" sz="4800" kern="1400" dirty="0" smtClean="0">
                <a:ea typeface="Times New Roman" panose="02020603050405020304" pitchFamily="18" charset="0"/>
              </a:rPr>
              <a:t>Thank you!</a:t>
            </a:r>
          </a:p>
          <a:p>
            <a:pPr algn="ctr" hangingPunct="0">
              <a:spcBef>
                <a:spcPts val="1200"/>
              </a:spcBef>
              <a:spcAft>
                <a:spcPts val="1200"/>
              </a:spcAft>
            </a:pPr>
            <a:endParaRPr lang="en-US" sz="3600" kern="1400" dirty="0">
              <a:ea typeface="Times New Roman" panose="02020603050405020304" pitchFamily="18" charset="0"/>
            </a:endParaRPr>
          </a:p>
          <a:p>
            <a:pPr algn="ctr" hangingPunct="0">
              <a:spcBef>
                <a:spcPts val="1200"/>
              </a:spcBef>
              <a:spcAft>
                <a:spcPts val="1200"/>
              </a:spcAft>
            </a:pPr>
            <a:r>
              <a:rPr lang="en-US" sz="3600" i="1" kern="1400" dirty="0" smtClean="0">
                <a:ea typeface="Times New Roman" panose="02020603050405020304" pitchFamily="18" charset="0"/>
              </a:rPr>
              <a:t>Questions?</a:t>
            </a:r>
            <a:endParaRPr lang="en-US" sz="3600" i="1" kern="1400" dirty="0"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utoShape 2" descr="Icahn School of Medicine at Mount Sinai Logo Vector - (.SVG + .PNG) -  Tukuz.Com"/>
          <p:cNvSpPr>
            <a:spLocks noChangeAspect="1" noChangeArrowheads="1"/>
          </p:cNvSpPr>
          <p:nvPr/>
        </p:nvSpPr>
        <p:spPr bwMode="auto">
          <a:xfrm>
            <a:off x="155574" y="-144463"/>
            <a:ext cx="1767517" cy="176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3055" y="109248"/>
            <a:ext cx="251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1200"/>
              </a:spcAft>
            </a:pPr>
            <a:r>
              <a:rPr lang="en-US" sz="3600" kern="1400" dirty="0">
                <a:ea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474" y="755579"/>
            <a:ext cx="10786799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/>
              <a:t>Informed consent ensures that research study participants are competent and </a:t>
            </a:r>
            <a:r>
              <a:rPr lang="en-US" sz="2200" dirty="0" smtClean="0"/>
              <a:t>adequately </a:t>
            </a:r>
          </a:p>
          <a:p>
            <a:r>
              <a:rPr lang="en-US" sz="2200" dirty="0" smtClean="0"/>
              <a:t>informed</a:t>
            </a:r>
          </a:p>
          <a:p>
            <a:pPr indent="-228600"/>
            <a:endParaRPr lang="en-US" sz="2200" dirty="0" smtClean="0"/>
          </a:p>
          <a:p>
            <a:pPr indent="-228600"/>
            <a:endParaRPr lang="en-US" sz="2200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Electronic </a:t>
            </a:r>
            <a:r>
              <a:rPr lang="en-US" sz="2200" dirty="0"/>
              <a:t>informed consent (</a:t>
            </a:r>
            <a:r>
              <a:rPr lang="en-US" sz="2200" dirty="0" err="1"/>
              <a:t>eIC</a:t>
            </a:r>
            <a:r>
              <a:rPr lang="en-US" sz="2200" dirty="0"/>
              <a:t>) for research studies and surgical </a:t>
            </a:r>
            <a:r>
              <a:rPr lang="en-US" sz="2200" dirty="0" smtClean="0"/>
              <a:t>procedures</a:t>
            </a:r>
          </a:p>
          <a:p>
            <a:endParaRPr lang="en-US" sz="2200" dirty="0" smtClean="0"/>
          </a:p>
          <a:p>
            <a:pPr indent="-228600"/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Investigating consent </a:t>
            </a:r>
            <a:r>
              <a:rPr lang="en-US" sz="2200" dirty="0"/>
              <a:t>metrics such as usability, satisfaction, enjoyment, accessibility, </a:t>
            </a:r>
            <a:endParaRPr lang="en-US" sz="2200" dirty="0" smtClean="0"/>
          </a:p>
          <a:p>
            <a:r>
              <a:rPr lang="en-US" sz="2200" dirty="0" smtClean="0"/>
              <a:t>enrollment</a:t>
            </a:r>
            <a:r>
              <a:rPr lang="en-US" sz="2200" dirty="0"/>
              <a:t>, trust, </a:t>
            </a:r>
            <a:r>
              <a:rPr lang="en-US" sz="2200" dirty="0" smtClean="0"/>
              <a:t>time</a:t>
            </a:r>
            <a:r>
              <a:rPr lang="en-US" sz="2200" dirty="0"/>
              <a:t>, </a:t>
            </a:r>
            <a:r>
              <a:rPr lang="en-US" sz="2200" dirty="0" smtClean="0"/>
              <a:t>and </a:t>
            </a:r>
            <a:r>
              <a:rPr lang="en-US" sz="2200" dirty="0"/>
              <a:t>capacity of </a:t>
            </a:r>
            <a:r>
              <a:rPr lang="en-US" sz="2200" dirty="0" smtClean="0"/>
              <a:t>participants</a:t>
            </a:r>
          </a:p>
          <a:p>
            <a:pPr indent="-228600"/>
            <a:endParaRPr lang="en-US" sz="2200" dirty="0" smtClean="0"/>
          </a:p>
          <a:p>
            <a:pPr indent="-228600"/>
            <a:endParaRPr lang="en-US" sz="2200" dirty="0"/>
          </a:p>
          <a:p>
            <a:pPr marL="114300" indent="-342900">
              <a:buFont typeface="Wingdings" panose="05000000000000000000" pitchFamily="2" charset="2"/>
              <a:buChar char="Ø"/>
            </a:pPr>
            <a:r>
              <a:rPr lang="en-US" sz="2200" dirty="0"/>
              <a:t>We conducted a scoping review with three main objectives</a:t>
            </a:r>
            <a:r>
              <a:rPr lang="en-US" sz="2200" dirty="0" smtClean="0"/>
              <a:t>:</a:t>
            </a:r>
          </a:p>
          <a:p>
            <a:endParaRPr lang="en-US" sz="2200" dirty="0" smtClean="0"/>
          </a:p>
          <a:p>
            <a:pPr marL="114300" indent="-342900">
              <a:buAutoNum type="arabicParenBoth"/>
            </a:pPr>
            <a:r>
              <a:rPr lang="en-US" sz="2200" dirty="0" smtClean="0"/>
              <a:t>to </a:t>
            </a:r>
            <a:r>
              <a:rPr lang="en-US" sz="2200" dirty="0"/>
              <a:t>describe the technological features of current electronic consent platforms, </a:t>
            </a:r>
            <a:endParaRPr lang="en-US" sz="2200" dirty="0" smtClean="0"/>
          </a:p>
          <a:p>
            <a:pPr marL="114300" indent="-342900">
              <a:buAutoNum type="arabicParenBoth"/>
            </a:pPr>
            <a:r>
              <a:rPr lang="en-US" sz="2200" dirty="0" smtClean="0"/>
              <a:t>to </a:t>
            </a:r>
            <a:r>
              <a:rPr lang="en-US" sz="2200" dirty="0"/>
              <a:t>summarize the usability and efficacy of these platforms in consenting patients </a:t>
            </a:r>
          </a:p>
          <a:p>
            <a:pPr marL="114300" indent="-342900">
              <a:buAutoNum type="arabicParenBoth"/>
            </a:pPr>
            <a:r>
              <a:rPr lang="en-US" sz="2200" dirty="0" smtClean="0"/>
              <a:t>to </a:t>
            </a:r>
            <a:r>
              <a:rPr lang="en-US" sz="2200" dirty="0"/>
              <a:t>identify areas for future research regarding electronic </a:t>
            </a:r>
            <a:r>
              <a:rPr lang="en-US" sz="2200" dirty="0" smtClean="0"/>
              <a:t>consent</a:t>
            </a:r>
            <a:endParaRPr lang="en-US" sz="2200" dirty="0"/>
          </a:p>
          <a:p>
            <a:pPr indent="-22860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6253" y="-6866"/>
            <a:ext cx="1868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1200"/>
              </a:spcAft>
            </a:pPr>
            <a:r>
              <a:rPr lang="en-US" sz="3600" kern="1400" dirty="0" smtClean="0">
                <a:ea typeface="Times New Roman" panose="02020603050405020304" pitchFamily="18" charset="0"/>
              </a:rPr>
              <a:t>Methods</a:t>
            </a:r>
            <a:endParaRPr lang="en-US" sz="3600" kern="1400" dirty="0"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372" y="595085"/>
            <a:ext cx="11208709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Search </a:t>
            </a:r>
            <a:r>
              <a:rPr lang="en-US" sz="2400" dirty="0" smtClean="0"/>
              <a:t>Strategy: 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used the following search terms: (("electronic consent") OR ("e-consent") OR ("</a:t>
            </a:r>
            <a:r>
              <a:rPr lang="en-US" sz="2000" dirty="0" err="1"/>
              <a:t>econsent</a:t>
            </a:r>
            <a:r>
              <a:rPr lang="en-US" sz="2000" dirty="0" smtClean="0"/>
              <a:t>") OR </a:t>
            </a:r>
            <a:r>
              <a:rPr lang="en-US" sz="2000" dirty="0"/>
              <a:t>("</a:t>
            </a:r>
            <a:r>
              <a:rPr lang="en-US" sz="2000" dirty="0" err="1"/>
              <a:t>eIC</a:t>
            </a:r>
            <a:r>
              <a:rPr lang="en-US" sz="2000" dirty="0"/>
              <a:t>"))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("Informed Consent") AND (</a:t>
            </a:r>
            <a:r>
              <a:rPr lang="en-US" sz="2000" dirty="0" smtClean="0"/>
              <a:t>English[</a:t>
            </a:r>
            <a:r>
              <a:rPr lang="en-US" sz="2000" dirty="0" err="1" smtClean="0"/>
              <a:t>lang</a:t>
            </a:r>
            <a:r>
              <a:rPr lang="en-US" sz="2000" dirty="0" smtClean="0"/>
              <a:t>))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Study </a:t>
            </a:r>
            <a:r>
              <a:rPr lang="en-US" sz="2400" dirty="0" smtClean="0"/>
              <a:t>Strategy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studies </a:t>
            </a:r>
            <a:r>
              <a:rPr lang="en-US" sz="2000" dirty="0"/>
              <a:t>discussing an </a:t>
            </a:r>
            <a:r>
              <a:rPr lang="en-US" sz="2000" dirty="0" err="1"/>
              <a:t>eConsent</a:t>
            </a:r>
            <a:r>
              <a:rPr lang="en-US" sz="2000" dirty="0"/>
              <a:t> platform or multimedia educational module 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 smtClean="0"/>
              <a:t>studies including a description of the features or interface of the </a:t>
            </a:r>
            <a:r>
              <a:rPr lang="en-US" sz="2000" dirty="0" err="1" smtClean="0"/>
              <a:t>eConsent</a:t>
            </a:r>
            <a:r>
              <a:rPr lang="en-US" sz="2000" dirty="0" smtClean="0"/>
              <a:t> platform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studies including either a usability or efficacy evaluation of the platform</a:t>
            </a:r>
          </a:p>
          <a:p>
            <a:pPr marL="342900" indent="-342900">
              <a:buAutoNum type="arabicParenR"/>
            </a:pPr>
            <a:endParaRPr lang="en-US" sz="2000" b="1" dirty="0"/>
          </a:p>
          <a:p>
            <a:pPr marL="342900" indent="-342900">
              <a:buAutoNum type="arabicParenR"/>
            </a:pPr>
            <a:endParaRPr lang="en-US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Data </a:t>
            </a:r>
            <a:r>
              <a:rPr lang="en-US" sz="2400" dirty="0" smtClean="0"/>
              <a:t>Extraction</a:t>
            </a:r>
          </a:p>
          <a:p>
            <a:r>
              <a:rPr lang="en-US" sz="2000" dirty="0" smtClean="0"/>
              <a:t>First author</a:t>
            </a:r>
          </a:p>
          <a:p>
            <a:r>
              <a:rPr lang="en-US" sz="2000" dirty="0"/>
              <a:t>Y</a:t>
            </a:r>
            <a:r>
              <a:rPr lang="en-US" sz="2000" dirty="0" smtClean="0"/>
              <a:t>ear </a:t>
            </a:r>
            <a:r>
              <a:rPr lang="en-US" sz="2000" dirty="0"/>
              <a:t>of </a:t>
            </a:r>
            <a:r>
              <a:rPr lang="en-US" sz="2000" dirty="0" smtClean="0"/>
              <a:t>publication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ample </a:t>
            </a:r>
            <a:r>
              <a:rPr lang="en-US" sz="2000" dirty="0"/>
              <a:t>size </a:t>
            </a:r>
            <a:endParaRPr lang="en-US" sz="20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tudy location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esearch </a:t>
            </a:r>
            <a:r>
              <a:rPr lang="en-US" sz="2000" dirty="0"/>
              <a:t>procedure </a:t>
            </a:r>
            <a:endParaRPr lang="en-US" sz="2000" dirty="0" smtClean="0"/>
          </a:p>
          <a:p>
            <a:r>
              <a:rPr lang="en-US" sz="2000" dirty="0" smtClean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21294"/>
            <a:ext cx="77724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100853" y="50437"/>
            <a:ext cx="5990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a typeface="Times New Roman" panose="02020603050405020304" pitchFamily="18" charset="0"/>
              </a:rPr>
              <a:t>Results: Distribution </a:t>
            </a:r>
            <a:r>
              <a:rPr lang="en-US" sz="3200" dirty="0">
                <a:ea typeface="Times New Roman" panose="02020603050405020304" pitchFamily="18" charset="0"/>
              </a:rPr>
              <a:t>of study types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434590" y="1131570"/>
            <a:ext cx="2228850" cy="4457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6764" y="50437"/>
            <a:ext cx="7892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a typeface="Times New Roman" panose="02020603050405020304" pitchFamily="18" charset="0"/>
              </a:rPr>
              <a:t>Results: 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Comparison of </a:t>
            </a:r>
            <a:r>
              <a:rPr lang="en-US" sz="3200" dirty="0" err="1" smtClean="0">
                <a:effectLst/>
                <a:ea typeface="Times New Roman" panose="02020603050405020304" pitchFamily="18" charset="0"/>
              </a:rPr>
              <a:t>eIC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 and 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paper </a:t>
            </a:r>
            <a:r>
              <a:rPr lang="en-US" sz="3200" dirty="0">
                <a:ea typeface="Times New Roman" panose="02020603050405020304" pitchFamily="18" charset="0"/>
              </a:rPr>
              <a:t>c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onsent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99" t="2155" r="2728" b="1804"/>
          <a:stretch/>
        </p:blipFill>
        <p:spPr>
          <a:xfrm>
            <a:off x="1844040" y="794385"/>
            <a:ext cx="8503921" cy="526923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1840229" y="811530"/>
            <a:ext cx="4732020" cy="12115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9" t="2200" r="479" b="1133"/>
          <a:stretch/>
        </p:blipFill>
        <p:spPr>
          <a:xfrm>
            <a:off x="2112645" y="948690"/>
            <a:ext cx="7966710" cy="530352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846731" y="50437"/>
            <a:ext cx="449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a typeface="Times New Roman" panose="02020603050405020304" pitchFamily="18" charset="0"/>
              </a:rPr>
              <a:t>Results: </a:t>
            </a:r>
            <a:r>
              <a:rPr lang="en-US" sz="3200" dirty="0" smtClean="0">
                <a:effectLst/>
                <a:ea typeface="Times New Roman" panose="02020603050405020304" pitchFamily="18" charset="0"/>
              </a:rPr>
              <a:t>Type of platforms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112644" y="1165860"/>
            <a:ext cx="1819275" cy="89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530" y="724755"/>
            <a:ext cx="3090940" cy="59624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087386" y="50437"/>
            <a:ext cx="10017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ea typeface="Times New Roman" panose="02020603050405020304" pitchFamily="18" charset="0"/>
              </a:rPr>
              <a:t>Results: </a:t>
            </a:r>
            <a:r>
              <a:rPr lang="en-US" sz="3200" dirty="0">
                <a:ea typeface="Times New Roman" panose="02020603050405020304" pitchFamily="18" charset="0"/>
              </a:rPr>
              <a:t>Type of educational modules in </a:t>
            </a:r>
            <a:r>
              <a:rPr lang="en-US" sz="3200" dirty="0" err="1">
                <a:ea typeface="Times New Roman" panose="02020603050405020304" pitchFamily="18" charset="0"/>
              </a:rPr>
              <a:t>econsent</a:t>
            </a:r>
            <a:r>
              <a:rPr lang="en-US" sz="3200" dirty="0">
                <a:ea typeface="Times New Roman" panose="02020603050405020304" pitchFamily="18" charset="0"/>
              </a:rPr>
              <a:t> platforms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15628"/>
              </p:ext>
            </p:extLst>
          </p:nvPr>
        </p:nvGraphicFramePr>
        <p:xfrm>
          <a:off x="3872784" y="502920"/>
          <a:ext cx="4446432" cy="6206480"/>
        </p:xfrm>
        <a:graphic>
          <a:graphicData uri="http://schemas.openxmlformats.org/drawingml/2006/table">
            <a:tbl>
              <a:tblPr firstRow="1" firstCol="1" bandRow="1"/>
              <a:tblGrid>
                <a:gridCol w="1824830">
                  <a:extLst>
                    <a:ext uri="{9D8B030D-6E8A-4147-A177-3AD203B41FA5}">
                      <a16:colId xmlns:a16="http://schemas.microsoft.com/office/drawing/2014/main" val="3538034509"/>
                    </a:ext>
                  </a:extLst>
                </a:gridCol>
                <a:gridCol w="1110765">
                  <a:extLst>
                    <a:ext uri="{9D8B030D-6E8A-4147-A177-3AD203B41FA5}">
                      <a16:colId xmlns:a16="http://schemas.microsoft.com/office/drawing/2014/main" val="4199666856"/>
                    </a:ext>
                  </a:extLst>
                </a:gridCol>
                <a:gridCol w="1510837">
                  <a:extLst>
                    <a:ext uri="{9D8B030D-6E8A-4147-A177-3AD203B41FA5}">
                      <a16:colId xmlns:a16="http://schemas.microsoft.com/office/drawing/2014/main" val="3592615030"/>
                    </a:ext>
                  </a:extLst>
                </a:gridCol>
              </a:tblGrid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 Studies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Percentages (%)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278529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Usability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21234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81736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 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0106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Satisfaction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403606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991574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06191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Preference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45329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363554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44584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Accessibility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97012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54631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64654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Enrollment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61326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46168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455121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Knowledge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73663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384101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49922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Trust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0484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588336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9642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Time to Consent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020684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215788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857542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Capacity to Consent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21385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582352"/>
                  </a:ext>
                </a:extLst>
              </a:tr>
              <a:tr h="22166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808" marR="6380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8629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57169" y="-41003"/>
            <a:ext cx="6677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ea typeface="Times New Roman" panose="02020603050405020304" pitchFamily="18" charset="0"/>
              </a:rPr>
              <a:t>Results</a:t>
            </a:r>
            <a:r>
              <a:rPr lang="en-US" sz="3200" dirty="0" smtClean="0">
                <a:ea typeface="Times New Roman" panose="02020603050405020304" pitchFamily="18" charset="0"/>
              </a:rPr>
              <a:t>: </a:t>
            </a:r>
            <a:r>
              <a:rPr lang="en-US" sz="3200" dirty="0"/>
              <a:t>Metrics of </a:t>
            </a:r>
            <a:r>
              <a:rPr lang="en-US" sz="3200" dirty="0" smtClean="0"/>
              <a:t>electronic </a:t>
            </a:r>
            <a:r>
              <a:rPr lang="en-US" sz="3200" dirty="0"/>
              <a:t>consents 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68" y="804424"/>
            <a:ext cx="8492464" cy="57063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757169" y="-41003"/>
            <a:ext cx="6677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ea typeface="Times New Roman" panose="02020603050405020304" pitchFamily="18" charset="0"/>
              </a:rPr>
              <a:t>Results</a:t>
            </a:r>
            <a:r>
              <a:rPr lang="en-US" sz="3200" dirty="0" smtClean="0">
                <a:ea typeface="Times New Roman" panose="02020603050405020304" pitchFamily="18" charset="0"/>
              </a:rPr>
              <a:t>: </a:t>
            </a:r>
            <a:r>
              <a:rPr lang="en-US" sz="3200" dirty="0"/>
              <a:t>Metrics of </a:t>
            </a:r>
            <a:r>
              <a:rPr lang="en-US" sz="3200" dirty="0" smtClean="0"/>
              <a:t>electronic </a:t>
            </a:r>
            <a:r>
              <a:rPr lang="en-US" sz="3200" dirty="0"/>
              <a:t>consents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5C47-66D4-489D-94DE-C5592A72CDF6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374</Words>
  <Application>Microsoft Office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Characteristics of Electronic Informed Consent Platforms for Consenting Patients to Research Studies:  A Scoping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Electronic Informed Consent Platforms for Consenting Patients to Research Studies:  A Scoping Review </dc:title>
  <dc:creator>Parvanova, Irena</dc:creator>
  <cp:lastModifiedBy>Parvanova, Irena</cp:lastModifiedBy>
  <cp:revision>15</cp:revision>
  <dcterms:created xsi:type="dcterms:W3CDTF">2021-09-20T00:08:15Z</dcterms:created>
  <dcterms:modified xsi:type="dcterms:W3CDTF">2021-09-20T14:26:57Z</dcterms:modified>
</cp:coreProperties>
</file>