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36" y="0"/>
            <a:ext cx="123871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435315"/>
            <a:ext cx="7702633" cy="2148635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05734"/>
            <a:ext cx="6241333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13F30-7EC3-BC42-B0B5-4C8FED0018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0231" y="4997712"/>
            <a:ext cx="1153395" cy="14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3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5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0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435315"/>
            <a:ext cx="7702633" cy="2148635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500" b="1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05734"/>
            <a:ext cx="6241333" cy="1791975"/>
          </a:xfrm>
        </p:spPr>
        <p:txBody>
          <a:bodyPr>
            <a:normAutofit/>
          </a:bodyPr>
          <a:lstStyle>
            <a:lvl1pPr marL="0" indent="0" algn="l">
              <a:lnSpc>
                <a:spcPts val="2700"/>
              </a:lnSpc>
              <a:buNone/>
              <a:defRPr sz="23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13F30-7EC3-BC42-B0B5-4C8FED0018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0231" y="4997712"/>
            <a:ext cx="1153395" cy="142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5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>
            <a:lvl1pPr marL="347463" indent="-347463">
              <a:lnSpc>
                <a:spcPts val="23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Mount Sinai / Presentation Name /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4E928D-DE5F-6341-99DF-FD2382787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21476"/>
            <a:ext cx="12192000" cy="14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5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AA0BD1-32A6-DA4B-99F3-1DE819C495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852820-563D-B34C-B187-D9EBBE94A4ED}"/>
              </a:ext>
            </a:extLst>
          </p:cNvPr>
          <p:cNvSpPr/>
          <p:nvPr userDrawn="1"/>
        </p:nvSpPr>
        <p:spPr>
          <a:xfrm>
            <a:off x="0" y="5917069"/>
            <a:ext cx="12192000" cy="94093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00206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69AE41-A85B-CD40-A663-C0CBE6799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2045" y="5339077"/>
            <a:ext cx="2647595" cy="1518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868E5-18BB-C746-B77D-81AE233A39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6520" y="5592283"/>
            <a:ext cx="2206240" cy="1265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019FBE-C390-214F-BA1C-9FB70B47D8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5666" y="6015209"/>
            <a:ext cx="1689652" cy="969351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FF439D-87B4-1C44-9797-F42AA858EF5C}"/>
              </a:ext>
            </a:extLst>
          </p:cNvPr>
          <p:cNvSpPr txBox="1">
            <a:spLocks/>
          </p:cNvSpPr>
          <p:nvPr userDrawn="1"/>
        </p:nvSpPr>
        <p:spPr>
          <a:xfrm>
            <a:off x="928715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16EB2-9D73-A049-9085-90551FE8DE6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096FF5B-EFF2-0D48-9785-A7325AE7D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content slide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754E0FB-C6E9-DF42-BAA7-EDD5CFBE65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1" y="1789907"/>
            <a:ext cx="6264275" cy="2478088"/>
          </a:xfrm>
        </p:spPr>
        <p:txBody>
          <a:bodyPr/>
          <a:lstStyle>
            <a:lvl1pPr>
              <a:buNone/>
              <a:defRPr sz="1800">
                <a:latin typeface="Helvetica" pitchFamily="2" charset="0"/>
              </a:defRPr>
            </a:lvl1pPr>
            <a:lvl2pPr>
              <a:defRPr sz="1800">
                <a:latin typeface="Helvetica" pitchFamily="2" charset="0"/>
              </a:defRPr>
            </a:lvl2pPr>
            <a:lvl3pPr>
              <a:buSzPct val="80000"/>
              <a:buFont typeface=".Lucida Grande UI Regular"/>
              <a:buChar char="―"/>
              <a:defRPr sz="1800">
                <a:latin typeface="Helvetica" pitchFamily="2" charset="0"/>
              </a:defRPr>
            </a:lvl3pPr>
            <a:lvl4pPr>
              <a:defRPr sz="1800">
                <a:latin typeface="Helvetica" pitchFamily="2" charset="0"/>
              </a:defRPr>
            </a:lvl4pPr>
            <a:lvl5pPr>
              <a:defRPr sz="18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content slide </a:t>
            </a:r>
            <a:r>
              <a:rPr lang="en-US" dirty="0" err="1"/>
              <a:t>subcopy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036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36097"/>
            <a:ext cx="10972800" cy="62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8FBD0B-D5BA-AC4A-B182-CCF391B558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Mount Sinai / RPA Strategy and Program / July 2019</a:t>
            </a:r>
          </a:p>
        </p:txBody>
      </p:sp>
    </p:spTree>
    <p:extLst>
      <p:ext uri="{BB962C8B-B14F-4D97-AF65-F5344CB8AC3E}">
        <p14:creationId xmlns:p14="http://schemas.microsoft.com/office/powerpoint/2010/main" val="182383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accent1"/>
          </a:solidFill>
          <a:latin typeface="Times New Roman"/>
          <a:ea typeface="+mj-ea"/>
          <a:cs typeface="Times New Roman"/>
        </a:defRPr>
      </a:lvl1pPr>
    </p:titleStyle>
    <p:bodyStyle>
      <a:lvl1pPr marL="256026" indent="-347463" algn="l" defTabSz="457189" rtl="0" eaLnBrk="1" latinLnBrk="0" hangingPunct="1">
        <a:spcBef>
          <a:spcPct val="20000"/>
        </a:spcBef>
        <a:buSzPct val="70000"/>
        <a:buFont typeface="Lucida Grande"/>
        <a:buChar char="▶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50" y="1280366"/>
            <a:ext cx="9909719" cy="2099442"/>
          </a:xfrm>
        </p:spPr>
        <p:txBody>
          <a:bodyPr>
            <a:normAutofit fontScale="90000"/>
          </a:bodyPr>
          <a:lstStyle/>
          <a:p>
            <a:r>
              <a:rPr lang="en-US" dirty="0"/>
              <a:t>A Platform for </a:t>
            </a:r>
            <a:br>
              <a:rPr lang="en-US" dirty="0"/>
            </a:br>
            <a:r>
              <a:rPr lang="en-US" dirty="0"/>
              <a:t>Integrating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Sharing </a:t>
            </a:r>
            <a:r>
              <a:rPr lang="en-US" dirty="0"/>
              <a:t>Cancer Stem Cell Data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50" y="5189003"/>
            <a:ext cx="6241333" cy="928187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 smtClean="0"/>
              <a:t>October 8, </a:t>
            </a:r>
            <a:r>
              <a:rPr lang="en-US" sz="2000" dirty="0"/>
              <a:t>2021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8350" y="3688976"/>
            <a:ext cx="7425584" cy="1190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89" rtl="0" eaLnBrk="1" latinLnBrk="0" hangingPunct="1">
              <a:lnSpc>
                <a:spcPts val="2700"/>
              </a:lnSpc>
              <a:spcBef>
                <a:spcPct val="20000"/>
              </a:spcBef>
              <a:buSzPct val="70000"/>
              <a:buFont typeface="Lucida Grande"/>
              <a:buNone/>
              <a:defRPr sz="23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566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Irena Parvanova PhD,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Kirill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Borziak PhD,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Jennifer Guarino, Joseph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Finkelstein MD, PhD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4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Results: Cancer Type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917"/>
          <a:stretch/>
        </p:blipFill>
        <p:spPr>
          <a:xfrm>
            <a:off x="680356" y="1640394"/>
            <a:ext cx="6383635" cy="452596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6269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Discussion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ancer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 requires the creation of a flexible and agile repository for cancer stem cell data aggregation, storage, visualization, and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ReMeDy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 and the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multi-modular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CDE framework for CSCs for 52 publicly available and PubMed indexed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an organized repository, which captures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CSCs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project information in a standardized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format, provides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effortless visualization and search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promotes accessibility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CSCs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 to facilitate data sharing and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collaboration, allowing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standardized cross-discipline and cross-studies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5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Plans and Conclusions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aims for the project include increasing the database size to include all published stem cell trials and develop additional data visualization tools to improve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usability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Plans for increasing the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ReMeDy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database size include promoting a crowdsourcing functionality of the platform and developing natural language processing (NLP)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functionalities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effort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include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establishing and expanding an automated pipeline for uploading the CDE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templates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Advantages of crowdsourcing are ensuring that the knowledge base for CSCs stays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3285" y="6126164"/>
            <a:ext cx="96229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Elghafari, J. Finkelstein, “Automated Identification of Common Disease-Specific Outcomes for Comparative Effectiveness Research Using ClinicalTrials.gov: Algorithm Development and Validation Study,” JMIR Med Inform, vol. 9, no. 2, 2021.</a:t>
            </a: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A. Elghafari, J. Finkelstein, “Introducing an Ontology-Driven Pipeline for the Identification of Common Data Elements,” Stud Health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Inform, vol. 272, pp. 379-382, 2020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7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 for Listening!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89516"/>
            <a:ext cx="10972800" cy="2797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Irena.Parvanova@mountsinai.org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4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33" y="163954"/>
            <a:ext cx="10972800" cy="62517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ReMeDy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​ and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4433" y="1174003"/>
            <a:ext cx="11311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ReMeDy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platform is based on Signature Commons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Signature Commons was designed as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part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the BD2K-LINCS DCIC effort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Common Data Elements (CDE) are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uploaded using JSON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 and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validated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against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ontologies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ReMeDy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is designed to contain regenerative medicine projects data, including stem cell characteristics, study subject baseline and outcome information, and links to omics data files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ReMeDy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aims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facilitate cancer care innovation by providing an integrated source of information for cancer stem cell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</a:p>
        </p:txBody>
      </p:sp>
    </p:spTree>
    <p:extLst>
      <p:ext uri="{BB962C8B-B14F-4D97-AF65-F5344CB8AC3E}">
        <p14:creationId xmlns:p14="http://schemas.microsoft.com/office/powerpoint/2010/main" val="41078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609585"/>
            <a:fld id="{9F8FBD0B-D5BA-AC4A-B182-CCF391B5588A}" type="slidenum">
              <a:rPr lang="en-US">
                <a:solidFill>
                  <a:srgbClr val="000000">
                    <a:tint val="75000"/>
                  </a:srgbClr>
                </a:solidFill>
              </a:rPr>
              <a:pPr defTabSz="609585"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636" y="14719"/>
            <a:ext cx="9379352" cy="109227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Visual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Representation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ReMeDy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rchitecture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Interaction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between the Docker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ontainers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remedy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10" y="970998"/>
            <a:ext cx="4682983" cy="529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276982"/>
            <a:ext cx="11440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D.J.B. Clarke et al, “Signature Commons: A Scalable Platform for Serving Diverse Biomedical Data,” Submitted for publication. </a:t>
            </a: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K. Borziak, T. Qi, J. E. Evangelista, D. J. B. Clarke, A.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Ma'ayan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J. Finkelstein, "Towards Intelligent Integration and Sharing of Stem Cell Research Data," Stud Health </a:t>
            </a:r>
            <a:r>
              <a:rPr lang="en-US" sz="1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Inform, vol. 272, pp. 334, 2020.</a:t>
            </a: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29" y="41349"/>
            <a:ext cx="10972800" cy="62517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Multi-modular CDE Framework diagram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064951"/>
            <a:ext cx="2844800" cy="365125"/>
          </a:xfrm>
        </p:spPr>
        <p:txBody>
          <a:bodyPr/>
          <a:lstStyle/>
          <a:p>
            <a:fld id="{9F8FBD0B-D5BA-AC4A-B182-CCF391B558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74813" y="295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74813" y="295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74813" y="295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74813" y="295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74813" y="295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74813" y="295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74813" y="29529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149184" y="1490403"/>
            <a:ext cx="1554480" cy="640080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72916" y="634403"/>
            <a:ext cx="1580989" cy="68467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Information</a:t>
            </a:r>
          </a:p>
        </p:txBody>
      </p:sp>
      <p:cxnSp>
        <p:nvCxnSpPr>
          <p:cNvPr id="17" name="Straight Connector 16"/>
          <p:cNvCxnSpPr>
            <a:stCxn id="16" idx="2"/>
            <a:endCxn id="15" idx="0"/>
          </p:cNvCxnSpPr>
          <p:nvPr/>
        </p:nvCxnSpPr>
        <p:spPr>
          <a:xfrm>
            <a:off x="5263411" y="1319082"/>
            <a:ext cx="663013" cy="17132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8" name="Rectangle 17"/>
          <p:cNvSpPr/>
          <p:nvPr/>
        </p:nvSpPr>
        <p:spPr>
          <a:xfrm>
            <a:off x="7052504" y="599647"/>
            <a:ext cx="1526852" cy="36576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 Information </a:t>
            </a:r>
          </a:p>
        </p:txBody>
      </p:sp>
      <p:cxnSp>
        <p:nvCxnSpPr>
          <p:cNvPr id="19" name="Straight Connector 18"/>
          <p:cNvCxnSpPr>
            <a:stCxn id="18" idx="1"/>
            <a:endCxn id="15" idx="7"/>
          </p:cNvCxnSpPr>
          <p:nvPr/>
        </p:nvCxnSpPr>
        <p:spPr>
          <a:xfrm flipH="1">
            <a:off x="6476016" y="782527"/>
            <a:ext cx="576488" cy="801614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0" name="Oval 19"/>
          <p:cNvSpPr/>
          <p:nvPr/>
        </p:nvSpPr>
        <p:spPr>
          <a:xfrm>
            <a:off x="1695998" y="2368730"/>
            <a:ext cx="1920240" cy="914400"/>
          </a:xfrm>
          <a:prstGeom prst="ellipse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Subjects</a:t>
            </a:r>
          </a:p>
        </p:txBody>
      </p:sp>
      <p:sp>
        <p:nvSpPr>
          <p:cNvPr id="21" name="Oval 20"/>
          <p:cNvSpPr/>
          <p:nvPr/>
        </p:nvSpPr>
        <p:spPr>
          <a:xfrm>
            <a:off x="2602483" y="4485400"/>
            <a:ext cx="2286000" cy="914400"/>
          </a:xfrm>
          <a:prstGeom prst="ellipse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 / Findings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2714" y="4649212"/>
            <a:ext cx="1934131" cy="82406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Clinical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28676" y="5606009"/>
            <a:ext cx="1538771" cy="80304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 Clinical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Outcomes</a:t>
            </a:r>
          </a:p>
        </p:txBody>
      </p:sp>
      <p:cxnSp>
        <p:nvCxnSpPr>
          <p:cNvPr id="24" name="Straight Connector 23"/>
          <p:cNvCxnSpPr>
            <a:stCxn id="23" idx="0"/>
            <a:endCxn id="21" idx="3"/>
          </p:cNvCxnSpPr>
          <p:nvPr/>
        </p:nvCxnSpPr>
        <p:spPr>
          <a:xfrm flipV="1">
            <a:off x="2898062" y="5265889"/>
            <a:ext cx="39198" cy="340120"/>
          </a:xfrm>
          <a:prstGeom prst="line">
            <a:avLst/>
          </a:prstGeom>
          <a:noFill/>
          <a:ln w="190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5" name="Straight Connector 24"/>
          <p:cNvCxnSpPr>
            <a:stCxn id="22" idx="3"/>
          </p:cNvCxnSpPr>
          <p:nvPr/>
        </p:nvCxnSpPr>
        <p:spPr>
          <a:xfrm flipV="1">
            <a:off x="2126845" y="4942600"/>
            <a:ext cx="475635" cy="118644"/>
          </a:xfrm>
          <a:prstGeom prst="line">
            <a:avLst/>
          </a:prstGeom>
          <a:noFill/>
          <a:ln w="190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6" name="Oval 25"/>
          <p:cNvSpPr/>
          <p:nvPr/>
        </p:nvSpPr>
        <p:spPr>
          <a:xfrm>
            <a:off x="7530341" y="2476823"/>
            <a:ext cx="2926080" cy="914400"/>
          </a:xfrm>
          <a:prstGeom prst="ellipse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Manufacturing / Production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919175" y="3612040"/>
            <a:ext cx="1737360" cy="68580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Quality Attributes</a:t>
            </a:r>
          </a:p>
        </p:txBody>
      </p:sp>
      <p:cxnSp>
        <p:nvCxnSpPr>
          <p:cNvPr id="28" name="Straight Connector 27"/>
          <p:cNvCxnSpPr>
            <a:stCxn id="27" idx="0"/>
            <a:endCxn id="26" idx="5"/>
          </p:cNvCxnSpPr>
          <p:nvPr/>
        </p:nvCxnSpPr>
        <p:spPr>
          <a:xfrm flipH="1" flipV="1">
            <a:off x="10027907" y="3257312"/>
            <a:ext cx="759948" cy="354728"/>
          </a:xfrm>
          <a:prstGeom prst="line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8720531" y="1657451"/>
            <a:ext cx="1692442" cy="36576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Source/Donor</a:t>
            </a:r>
          </a:p>
        </p:txBody>
      </p:sp>
      <p:cxnSp>
        <p:nvCxnSpPr>
          <p:cNvPr id="30" name="Straight Connector 29"/>
          <p:cNvCxnSpPr>
            <a:stCxn id="29" idx="2"/>
            <a:endCxn id="26" idx="0"/>
          </p:cNvCxnSpPr>
          <p:nvPr/>
        </p:nvCxnSpPr>
        <p:spPr>
          <a:xfrm flipH="1">
            <a:off x="8993381" y="2023211"/>
            <a:ext cx="573371" cy="453612"/>
          </a:xfrm>
          <a:prstGeom prst="line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31" name="Oval 30"/>
          <p:cNvSpPr/>
          <p:nvPr/>
        </p:nvSpPr>
        <p:spPr>
          <a:xfrm>
            <a:off x="6386218" y="4485400"/>
            <a:ext cx="3383280" cy="914400"/>
          </a:xfrm>
          <a:prstGeom prst="ellipse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In-depth Product Characterization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711219" y="5824653"/>
            <a:ext cx="1523510" cy="36576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IDCCH Assays</a:t>
            </a:r>
          </a:p>
        </p:txBody>
      </p:sp>
      <p:cxnSp>
        <p:nvCxnSpPr>
          <p:cNvPr id="33" name="Straight Connector 32"/>
          <p:cNvCxnSpPr>
            <a:stCxn id="31" idx="5"/>
            <a:endCxn id="32" idx="0"/>
          </p:cNvCxnSpPr>
          <p:nvPr/>
        </p:nvCxnSpPr>
        <p:spPr>
          <a:xfrm>
            <a:off x="9274028" y="5265889"/>
            <a:ext cx="1198946" cy="558764"/>
          </a:xfrm>
          <a:prstGeom prst="line">
            <a:avLst/>
          </a:prstGeom>
          <a:noFill/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4" name="Straight Connector 33"/>
          <p:cNvCxnSpPr>
            <a:stCxn id="31" idx="4"/>
          </p:cNvCxnSpPr>
          <p:nvPr/>
        </p:nvCxnSpPr>
        <p:spPr>
          <a:xfrm>
            <a:off x="8077858" y="5399800"/>
            <a:ext cx="0" cy="210887"/>
          </a:xfrm>
          <a:prstGeom prst="line">
            <a:avLst/>
          </a:prstGeom>
          <a:noFill/>
          <a:ln w="1905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5" name="Straight Connector 34"/>
          <p:cNvCxnSpPr>
            <a:stCxn id="53" idx="4"/>
            <a:endCxn id="31" idx="1"/>
          </p:cNvCxnSpPr>
          <p:nvPr/>
        </p:nvCxnSpPr>
        <p:spPr>
          <a:xfrm>
            <a:off x="6690853" y="3873515"/>
            <a:ext cx="190835" cy="745796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36" name="Straight Connector 35"/>
          <p:cNvCxnSpPr>
            <a:stCxn id="26" idx="2"/>
            <a:endCxn id="53" idx="5"/>
          </p:cNvCxnSpPr>
          <p:nvPr/>
        </p:nvCxnSpPr>
        <p:spPr>
          <a:xfrm flipH="1">
            <a:off x="7184922" y="2934023"/>
            <a:ext cx="345419" cy="219687"/>
          </a:xfrm>
          <a:prstGeom prst="line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7" name="Straight Connector 36"/>
          <p:cNvCxnSpPr>
            <a:stCxn id="15" idx="4"/>
            <a:endCxn id="53" idx="0"/>
          </p:cNvCxnSpPr>
          <p:nvPr/>
        </p:nvCxnSpPr>
        <p:spPr>
          <a:xfrm flipH="1">
            <a:off x="5891433" y="2130483"/>
            <a:ext cx="34991" cy="578363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8" name="Straight Connector 37"/>
          <p:cNvCxnSpPr>
            <a:stCxn id="20" idx="6"/>
            <a:endCxn id="53" idx="1"/>
          </p:cNvCxnSpPr>
          <p:nvPr/>
        </p:nvCxnSpPr>
        <p:spPr>
          <a:xfrm>
            <a:off x="3616238" y="2825930"/>
            <a:ext cx="981705" cy="32778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9" name="Straight Connector 38"/>
          <p:cNvCxnSpPr>
            <a:stCxn id="21" idx="7"/>
            <a:endCxn id="53" idx="2"/>
          </p:cNvCxnSpPr>
          <p:nvPr/>
        </p:nvCxnSpPr>
        <p:spPr>
          <a:xfrm flipV="1">
            <a:off x="4553706" y="3873515"/>
            <a:ext cx="538306" cy="745796"/>
          </a:xfrm>
          <a:prstGeom prst="line">
            <a:avLst/>
          </a:prstGeom>
          <a:noFill/>
          <a:ln w="190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3047289" y="1864959"/>
            <a:ext cx="1733805" cy="36576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Design</a:t>
            </a:r>
          </a:p>
        </p:txBody>
      </p:sp>
      <p:cxnSp>
        <p:nvCxnSpPr>
          <p:cNvPr id="41" name="Straight Connector 40"/>
          <p:cNvCxnSpPr>
            <a:stCxn id="40" idx="3"/>
            <a:endCxn id="15" idx="2"/>
          </p:cNvCxnSpPr>
          <p:nvPr/>
        </p:nvCxnSpPr>
        <p:spPr>
          <a:xfrm flipV="1">
            <a:off x="4781094" y="1810443"/>
            <a:ext cx="368090" cy="237396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466384" y="1183921"/>
            <a:ext cx="1660358" cy="3657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Subject</a:t>
            </a:r>
          </a:p>
        </p:txBody>
      </p:sp>
      <p:cxnSp>
        <p:nvCxnSpPr>
          <p:cNvPr id="43" name="Straight Connector 42"/>
          <p:cNvCxnSpPr>
            <a:stCxn id="42" idx="2"/>
            <a:endCxn id="20" idx="1"/>
          </p:cNvCxnSpPr>
          <p:nvPr/>
        </p:nvCxnSpPr>
        <p:spPr>
          <a:xfrm>
            <a:off x="1296563" y="1549681"/>
            <a:ext cx="680648" cy="952960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468135" y="3249892"/>
            <a:ext cx="1463040" cy="68580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In-vitro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/>
          <p:cNvCxnSpPr>
            <a:stCxn id="20" idx="3"/>
            <a:endCxn id="44" idx="0"/>
          </p:cNvCxnSpPr>
          <p:nvPr/>
        </p:nvCxnSpPr>
        <p:spPr>
          <a:xfrm flipH="1">
            <a:off x="1199655" y="3149219"/>
            <a:ext cx="777556" cy="100673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4182669" y="5488358"/>
            <a:ext cx="1965723" cy="79557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Preclinical 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Vitro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Findings</a:t>
            </a:r>
          </a:p>
        </p:txBody>
      </p:sp>
      <p:cxnSp>
        <p:nvCxnSpPr>
          <p:cNvPr id="47" name="Straight Connector 46"/>
          <p:cNvCxnSpPr>
            <a:stCxn id="46" idx="0"/>
            <a:endCxn id="21" idx="5"/>
          </p:cNvCxnSpPr>
          <p:nvPr/>
        </p:nvCxnSpPr>
        <p:spPr>
          <a:xfrm flipH="1" flipV="1">
            <a:off x="4553706" y="5265889"/>
            <a:ext cx="611825" cy="222469"/>
          </a:xfrm>
          <a:prstGeom prst="line">
            <a:avLst/>
          </a:prstGeom>
          <a:noFill/>
          <a:ln w="190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7815930" y="3629753"/>
            <a:ext cx="1851588" cy="68580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 Process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Parameters</a:t>
            </a:r>
          </a:p>
        </p:txBody>
      </p:sp>
      <p:cxnSp>
        <p:nvCxnSpPr>
          <p:cNvPr id="49" name="Straight Connector 48"/>
          <p:cNvCxnSpPr>
            <a:stCxn id="48" idx="0"/>
            <a:endCxn id="26" idx="4"/>
          </p:cNvCxnSpPr>
          <p:nvPr/>
        </p:nvCxnSpPr>
        <p:spPr>
          <a:xfrm flipV="1">
            <a:off x="8741724" y="3391223"/>
            <a:ext cx="251657" cy="238530"/>
          </a:xfrm>
          <a:prstGeom prst="line">
            <a:avLst/>
          </a:prstGeom>
          <a:noFill/>
          <a:ln w="1905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0" name="Rectangle 49"/>
          <p:cNvSpPr/>
          <p:nvPr/>
        </p:nvSpPr>
        <p:spPr>
          <a:xfrm>
            <a:off x="2417188" y="3540362"/>
            <a:ext cx="1828800" cy="68580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Animal Model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" name="Straight Connector 50"/>
          <p:cNvCxnSpPr>
            <a:stCxn id="20" idx="5"/>
            <a:endCxn id="50" idx="0"/>
          </p:cNvCxnSpPr>
          <p:nvPr/>
        </p:nvCxnSpPr>
        <p:spPr>
          <a:xfrm flipH="1">
            <a:off x="3331588" y="3149219"/>
            <a:ext cx="3437" cy="391143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4597940" y="2708846"/>
            <a:ext cx="2586985" cy="1164672"/>
            <a:chOff x="4547607" y="2286000"/>
            <a:chExt cx="3559126" cy="1916350"/>
          </a:xfrm>
        </p:grpSpPr>
        <p:sp>
          <p:nvSpPr>
            <p:cNvPr id="53" name="Regular Pentagon 52"/>
            <p:cNvSpPr/>
            <p:nvPr/>
          </p:nvSpPr>
          <p:spPr>
            <a:xfrm>
              <a:off x="4547607" y="2286000"/>
              <a:ext cx="3559126" cy="1916350"/>
            </a:xfrm>
            <a:prstGeom prst="pentagon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505471" y="2415598"/>
              <a:ext cx="16433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CDE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Modules</a:t>
              </a:r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6834590" y="5610687"/>
            <a:ext cx="2308832" cy="68772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Investigation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Initiated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Analysis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34590" y="1876704"/>
            <a:ext cx="1733805" cy="492025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prstClr val="black"/>
                </a:solidFill>
                <a:latin typeface="Calibri" panose="020F0502020204030204"/>
              </a:rPr>
              <a:t>Regulatory Compliance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6700478" y="1831883"/>
            <a:ext cx="138362" cy="341488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0" y="6502688"/>
            <a:ext cx="110484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J. Finkelstein, I. Parvanova, and F. Zhang, "Informatics Approaches for Harmonized Intelligent Integration of Stem Cell Research," Stem Cells Cloning, vol. 13, pp. 1-20, 2020.</a:t>
            </a:r>
            <a:endParaRPr lang="en-US" sz="1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6630"/>
            <a:ext cx="10972800" cy="625171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14" y="1061268"/>
            <a:ext cx="10972800" cy="47561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stem cells (CSCs)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associated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resistance of tumors to treatments and formation of metastasis in multiple cancers 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lack of CSC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homogeneity, organization, deposition, and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visualization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ReMeDy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repository allows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systematical collection and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sharing of data</a:t>
            </a:r>
            <a:endParaRPr lang="en-U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functionality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usability of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platform was tested by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uploading 52 multi-modal CDE templates, based on 52 published CSC clinical, pre-clinical, and </a:t>
            </a:r>
            <a:r>
              <a:rPr lang="en-U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vitro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studies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045" y="115674"/>
            <a:ext cx="10972800" cy="625171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ReMeDy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CSCs Data Repository Display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045" y="985915"/>
            <a:ext cx="5943600" cy="325018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086" y="6343441"/>
            <a:ext cx="9078685" cy="365125"/>
          </a:xfrm>
        </p:spPr>
        <p:txBody>
          <a:bodyPr/>
          <a:lstStyle/>
          <a:p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of a platform for Integrating and Sharing Stem Research Cell Data. Borziak 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K, Parvanova I, Finkelstein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J.Stud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Health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Inform. 2021 May 27;281:387-391.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05" y="2113556"/>
            <a:ext cx="5943600" cy="268989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45" y="3458505"/>
            <a:ext cx="5943600" cy="272415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9270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083" y="385855"/>
            <a:ext cx="10972800" cy="625171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Database architecture and web interface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Signature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Commons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BD2K-LINCS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DCIC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effort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 functionality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 format, ingested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 script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b="1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search, abstraction process and data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 52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published CSC projects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Results: Study Type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20"/>
          <a:stretch/>
        </p:blipFill>
        <p:spPr>
          <a:xfrm>
            <a:off x="785591" y="1487156"/>
            <a:ext cx="5134417" cy="425352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72762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372"/>
            <a:ext cx="10972800" cy="625171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Results: Location of the Research Project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BD0B-D5BA-AC4A-B182-CCF391B5588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49958"/>
            <a:ext cx="5841040" cy="452596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364073180"/>
      </p:ext>
    </p:extLst>
  </p:cSld>
  <p:clrMapOvr>
    <a:masterClrMapping/>
  </p:clrMapOvr>
</p:sld>
</file>

<file path=ppt/theme/theme1.xml><?xml version="1.0" encoding="utf-8"?>
<a:theme xmlns:a="http://schemas.openxmlformats.org/drawingml/2006/main" name="MountSinai">
  <a:themeElements>
    <a:clrScheme name="Mount Sinai">
      <a:dk1>
        <a:srgbClr val="000000"/>
      </a:dk1>
      <a:lt1>
        <a:srgbClr val="FFFFFF"/>
      </a:lt1>
      <a:dk2>
        <a:srgbClr val="221F72"/>
      </a:dk2>
      <a:lt2>
        <a:srgbClr val="FFFFFF"/>
      </a:lt2>
      <a:accent1>
        <a:srgbClr val="00AEEF"/>
      </a:accent1>
      <a:accent2>
        <a:srgbClr val="D80B8C"/>
      </a:accent2>
      <a:accent3>
        <a:srgbClr val="221F72"/>
      </a:accent3>
      <a:accent4>
        <a:srgbClr val="B2B3B2"/>
      </a:accent4>
      <a:accent5>
        <a:srgbClr val="DDDEDD"/>
      </a:accent5>
      <a:accent6>
        <a:srgbClr val="00B9F2"/>
      </a:accent6>
      <a:hlink>
        <a:srgbClr val="767776"/>
      </a:hlink>
      <a:folHlink>
        <a:srgbClr val="7778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746</Words>
  <Application>Microsoft Office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.Lucida Grande UI Regular</vt:lpstr>
      <vt:lpstr>Arial</vt:lpstr>
      <vt:lpstr>Calibri</vt:lpstr>
      <vt:lpstr>Helvetica</vt:lpstr>
      <vt:lpstr>Lucida Grande</vt:lpstr>
      <vt:lpstr>Times New Roman</vt:lpstr>
      <vt:lpstr>Wingdings</vt:lpstr>
      <vt:lpstr>MountSinai</vt:lpstr>
      <vt:lpstr>A Platform for  Integrating and  Sharing Cancer Stem Cell Data  </vt:lpstr>
      <vt:lpstr>  ReMeDy Framework​ and Aims</vt:lpstr>
      <vt:lpstr>Visual Representation of the ReMeDy Architecture: Interaction between the Docker Containers</vt:lpstr>
      <vt:lpstr>Multi-modular CDE Framework diagram</vt:lpstr>
      <vt:lpstr>Introduction</vt:lpstr>
      <vt:lpstr>ReMeDy CSCs Data Repository Display </vt:lpstr>
      <vt:lpstr>Methods </vt:lpstr>
      <vt:lpstr>Results: Study Type</vt:lpstr>
      <vt:lpstr>Results: Location of the Research Project</vt:lpstr>
      <vt:lpstr>Results: Cancer Type</vt:lpstr>
      <vt:lpstr>Discussion </vt:lpstr>
      <vt:lpstr>Future Plans and Conclusions</vt:lpstr>
      <vt:lpstr>Thank You for Listening!</vt:lpstr>
    </vt:vector>
  </TitlesOfParts>
  <Company>The Mount Sinai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Platform for  Integrating and  Sharing Cancer Stem Cell Data</dc:title>
  <dc:creator>Parvanova, Irena</dc:creator>
  <cp:lastModifiedBy>Parvanova, Irena</cp:lastModifiedBy>
  <cp:revision>47</cp:revision>
  <dcterms:created xsi:type="dcterms:W3CDTF">2021-10-06T17:59:06Z</dcterms:created>
  <dcterms:modified xsi:type="dcterms:W3CDTF">2021-10-09T15:14:19Z</dcterms:modified>
</cp:coreProperties>
</file>