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5" r:id="rId6"/>
    <p:sldId id="266" r:id="rId7"/>
    <p:sldId id="260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8275E-647A-6F52-6236-129EDD06B6F8}" v="4" dt="2021-06-08T20:40:45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9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6" y="12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, Chenhao" userId="S::chenhao.wei@mountsinai.org::93ecfee0-0c8e-48bb-8473-68e964c20cd2" providerId="AD" clId="Web-{D198275E-647A-6F52-6236-129EDD06B6F8}"/>
    <pc:docChg chg="modSld">
      <pc:chgData name="Wei, Chenhao" userId="S::chenhao.wei@mountsinai.org::93ecfee0-0c8e-48bb-8473-68e964c20cd2" providerId="AD" clId="Web-{D198275E-647A-6F52-6236-129EDD06B6F8}" dt="2021-06-08T20:40:45.699" v="1" actId="20577"/>
      <pc:docMkLst>
        <pc:docMk/>
      </pc:docMkLst>
      <pc:sldChg chg="modSp">
        <pc:chgData name="Wei, Chenhao" userId="S::chenhao.wei@mountsinai.org::93ecfee0-0c8e-48bb-8473-68e964c20cd2" providerId="AD" clId="Web-{D198275E-647A-6F52-6236-129EDD06B6F8}" dt="2021-06-08T20:40:45.699" v="1" actId="20577"/>
        <pc:sldMkLst>
          <pc:docMk/>
          <pc:sldMk cId="1972957546" sldId="256"/>
        </pc:sldMkLst>
        <pc:spChg chg="mod">
          <ac:chgData name="Wei, Chenhao" userId="S::chenhao.wei@mountsinai.org::93ecfee0-0c8e-48bb-8473-68e964c20cd2" providerId="AD" clId="Web-{D198275E-647A-6F52-6236-129EDD06B6F8}" dt="2021-06-08T20:40:45.699" v="1" actId="20577"/>
          <ac:spMkLst>
            <pc:docMk/>
            <pc:sldMk cId="1972957546" sldId="256"/>
            <ac:spMk id="2" creationId="{00000000-0000-0000-0000-000000000000}"/>
          </ac:spMkLst>
        </pc:spChg>
      </pc:sldChg>
    </pc:docChg>
  </pc:docChgLst>
  <pc:docChgLst>
    <pc:chgData clId="Web-{D198275E-647A-6F52-6236-129EDD06B6F8}"/>
    <pc:docChg chg="modSld">
      <pc:chgData name="" userId="" providerId="" clId="Web-{D198275E-647A-6F52-6236-129EDD06B6F8}" dt="2021-06-08T20:40:43.730" v="1" actId="20577"/>
      <pc:docMkLst>
        <pc:docMk/>
      </pc:docMkLst>
      <pc:sldChg chg="modSp">
        <pc:chgData name="" userId="" providerId="" clId="Web-{D198275E-647A-6F52-6236-129EDD06B6F8}" dt="2021-06-08T20:40:43.730" v="1" actId="20577"/>
        <pc:sldMkLst>
          <pc:docMk/>
          <pc:sldMk cId="1972957546" sldId="256"/>
        </pc:sldMkLst>
        <pc:spChg chg="mod">
          <ac:chgData name="" userId="" providerId="" clId="Web-{D198275E-647A-6F52-6236-129EDD06B6F8}" dt="2021-06-08T20:40:43.730" v="1" actId="20577"/>
          <ac:spMkLst>
            <pc:docMk/>
            <pc:sldMk cId="1972957546" sldId="256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17\users17$\borzik01\Data\Personal\stem%20cells\database%20paper\database%20-%20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17\users17$\borzik01\Data\Personal\stem%20cells\database%20paper\database%20-%20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17\users17$\borzik01\Data\Personal\stem%20cells\database%20paper\database%20-%20Statist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17\users17$\borzik01\Data\Personal\stem%20cells\database%20paper\database%20-%20Statist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17\users17$\borzik01\Data\Personal\stem%20cells\database%20paper\database%20-%20Statistic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17\users17$\borzik01\Data\Personal\stem%20cells\database%20paper\database%20-%20Statistic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baseline="0">
                <a:effectLst/>
              </a:rPr>
              <a:t>Location of research project</a:t>
            </a:r>
            <a:r>
              <a:rPr lang="en-US" sz="1600" b="1" i="0" u="none" strike="noStrike" baseline="0"/>
              <a:t> 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8F-49A0-A9BF-81D63D7C57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8F-49A0-A9BF-81D63D7C57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8F-49A0-A9BF-81D63D7C57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8F-49A0-A9BF-81D63D7C57B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8F-49A0-A9BF-81D63D7C57B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8F-49A0-A9BF-81D63D7C57B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8F-49A0-A9BF-81D63D7C57B3}"/>
              </c:ext>
            </c:extLst>
          </c:dPt>
          <c:cat>
            <c:strRef>
              <c:f>'Study type'!$A$22:$A$28</c:f>
              <c:strCache>
                <c:ptCount val="7"/>
                <c:pt idx="0">
                  <c:v>Japan</c:v>
                </c:pt>
                <c:pt idx="1">
                  <c:v>USA</c:v>
                </c:pt>
                <c:pt idx="2">
                  <c:v>China</c:v>
                </c:pt>
                <c:pt idx="3">
                  <c:v>Italy</c:v>
                </c:pt>
                <c:pt idx="4">
                  <c:v>Germany</c:v>
                </c:pt>
                <c:pt idx="5">
                  <c:v>South Korea</c:v>
                </c:pt>
                <c:pt idx="6">
                  <c:v>Other</c:v>
                </c:pt>
              </c:strCache>
            </c:strRef>
          </c:cat>
          <c:val>
            <c:numRef>
              <c:f>'Study type'!$C$22:$C$28</c:f>
              <c:numCache>
                <c:formatCode>General</c:formatCode>
                <c:ptCount val="7"/>
                <c:pt idx="0">
                  <c:v>0.31707317073170732</c:v>
                </c:pt>
                <c:pt idx="1">
                  <c:v>0.24390243902439024</c:v>
                </c:pt>
                <c:pt idx="2">
                  <c:v>0.12195121951219512</c:v>
                </c:pt>
                <c:pt idx="3">
                  <c:v>9.7560975609756101E-2</c:v>
                </c:pt>
                <c:pt idx="4">
                  <c:v>4.878048780487805E-2</c:v>
                </c:pt>
                <c:pt idx="5">
                  <c:v>4.878048780487805E-2</c:v>
                </c:pt>
                <c:pt idx="6">
                  <c:v>0.12195121951219512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8F-49A0-A9BF-81D63D7C5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564102564102564E-2"/>
          <c:y val="0.32100699912510944"/>
          <c:w val="0.29021300222087626"/>
          <c:h val="0.60276377952755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baseline="0">
                <a:effectLst/>
              </a:rPr>
              <a:t>Autologous/ Allogeneic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Autologous_Allogeneic!$A$2:$A$3</c:f>
              <c:strCache>
                <c:ptCount val="2"/>
                <c:pt idx="0">
                  <c:v>Autologous</c:v>
                </c:pt>
                <c:pt idx="1">
                  <c:v>Allogeneic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5E-4A70-9C07-FD19568C65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5E-4A70-9C07-FD19568C6517}"/>
              </c:ext>
            </c:extLst>
          </c:dPt>
          <c:cat>
            <c:strRef>
              <c:f>Autologous_Allogeneic!$A$2:$A$3</c:f>
              <c:strCache>
                <c:ptCount val="2"/>
                <c:pt idx="0">
                  <c:v>Autologous</c:v>
                </c:pt>
                <c:pt idx="1">
                  <c:v>Allogeneic</c:v>
                </c:pt>
              </c:strCache>
            </c:strRef>
          </c:cat>
          <c:val>
            <c:numRef>
              <c:f>Autologous_Allogeneic!$D$2:$D$3</c:f>
              <c:numCache>
                <c:formatCode>General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5E-4A70-9C07-FD19568C6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Study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91-4697-97F8-C457025CBC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91-4697-97F8-C457025CBC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91-4697-97F8-C457025CBC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91-4697-97F8-C457025CBC2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91-4697-97F8-C457025CBC2B}"/>
              </c:ext>
            </c:extLst>
          </c:dPt>
          <c:cat>
            <c:strRef>
              <c:f>'Study type'!$A$2:$A$6</c:f>
              <c:strCache>
                <c:ptCount val="5"/>
                <c:pt idx="0">
                  <c:v>Interventional </c:v>
                </c:pt>
                <c:pt idx="1">
                  <c:v>Pre-clinical</c:v>
                </c:pt>
                <c:pt idx="2">
                  <c:v>In vitro</c:v>
                </c:pt>
                <c:pt idx="3">
                  <c:v>Clinical </c:v>
                </c:pt>
                <c:pt idx="4">
                  <c:v>Observational</c:v>
                </c:pt>
              </c:strCache>
            </c:strRef>
          </c:cat>
          <c:val>
            <c:numRef>
              <c:f>'Study type'!$D$2:$D$6</c:f>
              <c:numCache>
                <c:formatCode>General</c:formatCode>
                <c:ptCount val="5"/>
                <c:pt idx="0">
                  <c:v>0.2</c:v>
                </c:pt>
                <c:pt idx="1">
                  <c:v>0.4</c:v>
                </c:pt>
                <c:pt idx="2">
                  <c:v>0.16</c:v>
                </c:pt>
                <c:pt idx="3">
                  <c:v>0.2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91-4697-97F8-C457025CB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ysClr val="windowText" lastClr="000000"/>
                </a:solidFill>
              </a:rPr>
              <a:t>Stem cell product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8C-43A3-A242-38512142A3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8C-43A3-A242-38512142A332}"/>
              </c:ext>
            </c:extLst>
          </c:dPt>
          <c:cat>
            <c:strRef>
              <c:f>'Study type'!$A$13:$A$14</c:f>
              <c:strCache>
                <c:ptCount val="2"/>
                <c:pt idx="0">
                  <c:v>Cell</c:v>
                </c:pt>
                <c:pt idx="1">
                  <c:v>TEMP</c:v>
                </c:pt>
              </c:strCache>
            </c:strRef>
          </c:cat>
          <c:val>
            <c:numRef>
              <c:f>'Study type'!$D$13:$D$14</c:f>
              <c:numCache>
                <c:formatCode>General</c:formatCode>
                <c:ptCount val="2"/>
                <c:pt idx="0">
                  <c:v>0.95454545454545459</c:v>
                </c:pt>
                <c:pt idx="1">
                  <c:v>4.5454545454545456E-2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8C-43A3-A242-38512142A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baseline="0">
                <a:effectLst/>
              </a:rPr>
              <a:t>Source organ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'Source organ'!$A$19:$A$23</c:f>
              <c:strCache>
                <c:ptCount val="5"/>
                <c:pt idx="0">
                  <c:v>skin</c:v>
                </c:pt>
                <c:pt idx="1">
                  <c:v>blood</c:v>
                </c:pt>
                <c:pt idx="2">
                  <c:v>bone marrow</c:v>
                </c:pt>
                <c:pt idx="3">
                  <c:v>eye</c:v>
                </c:pt>
                <c:pt idx="4">
                  <c:v>other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D1-45B5-B3A4-29AD471D5E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D1-45B5-B3A4-29AD471D5E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D1-45B5-B3A4-29AD471D5E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D1-45B5-B3A4-29AD471D5E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0D1-45B5-B3A4-29AD471D5E00}"/>
              </c:ext>
            </c:extLst>
          </c:dPt>
          <c:cat>
            <c:strRef>
              <c:f>'Source organ'!$A$19:$A$23</c:f>
              <c:strCache>
                <c:ptCount val="5"/>
                <c:pt idx="0">
                  <c:v>skin</c:v>
                </c:pt>
                <c:pt idx="1">
                  <c:v>blood</c:v>
                </c:pt>
                <c:pt idx="2">
                  <c:v>bone marrow</c:v>
                </c:pt>
                <c:pt idx="3">
                  <c:v>eye</c:v>
                </c:pt>
                <c:pt idx="4">
                  <c:v>other</c:v>
                </c:pt>
              </c:strCache>
            </c:strRef>
          </c:cat>
          <c:val>
            <c:numRef>
              <c:f>'Source organ'!$B$19:$B$23</c:f>
              <c:numCache>
                <c:formatCode>General</c:formatCode>
                <c:ptCount val="5"/>
                <c:pt idx="0">
                  <c:v>11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0D1-45B5-B3A4-29AD471D5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u="none" strike="noStrike" baseline="0">
                <a:effectLst/>
              </a:rPr>
              <a:t>Pre-clinical study species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Species!$A$14:$A$17</c:f>
              <c:strCache>
                <c:ptCount val="4"/>
                <c:pt idx="0">
                  <c:v>Mouse</c:v>
                </c:pt>
                <c:pt idx="1">
                  <c:v>Rat</c:v>
                </c:pt>
                <c:pt idx="2">
                  <c:v>Pig</c:v>
                </c:pt>
                <c:pt idx="3">
                  <c:v>Rhesus macaque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2A-4A7B-95B8-C637B3AC3A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2A-4A7B-95B8-C637B3AC3A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2A-4A7B-95B8-C637B3AC3A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2A-4A7B-95B8-C637B3AC3A81}"/>
              </c:ext>
            </c:extLst>
          </c:dPt>
          <c:cat>
            <c:strRef>
              <c:f>Species!$A$14:$A$17</c:f>
              <c:strCache>
                <c:ptCount val="4"/>
                <c:pt idx="0">
                  <c:v>Mouse</c:v>
                </c:pt>
                <c:pt idx="1">
                  <c:v>Rat</c:v>
                </c:pt>
                <c:pt idx="2">
                  <c:v>Pig</c:v>
                </c:pt>
                <c:pt idx="3">
                  <c:v>Rhesus macaque</c:v>
                </c:pt>
              </c:strCache>
            </c:strRef>
          </c:cat>
          <c:val>
            <c:numRef>
              <c:f>Species!$B$14:$B$17</c:f>
              <c:numCache>
                <c:formatCode>General</c:formatCode>
                <c:ptCount val="4"/>
                <c:pt idx="0">
                  <c:v>22</c:v>
                </c:pt>
                <c:pt idx="1">
                  <c:v>7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2A-4A7B-95B8-C637B3AC3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9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6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2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6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5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39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1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0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1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4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1BB20-6EF4-41C6-9FC4-46B59AC525A2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E3BAE-1413-4EEA-AF6C-910725000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399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Introducing a platform for integrating and sharing stem cell research data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4309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Kirill Borziak, Irena Parvanova, and Joseph Finkelstein</a:t>
            </a:r>
          </a:p>
          <a:p>
            <a:r>
              <a:rPr lang="en-US" dirty="0"/>
              <a:t>Icahn School of Medicine at Mount Sinai, New York, New York, USA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"/>
    </mc:Choice>
    <mc:Fallback xmlns="">
      <p:transition spd="slow" advTm="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012" y="1594750"/>
            <a:ext cx="4757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Thank you for your attention</a:t>
            </a:r>
          </a:p>
        </p:txBody>
      </p:sp>
      <p:pic>
        <p:nvPicPr>
          <p:cNvPr id="3074" name="Picture 2" descr="Icahn School of Medicine at Mount Sinai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" y="1596272"/>
            <a:ext cx="2806599" cy="389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3617" y="4466122"/>
            <a:ext cx="525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0070C0"/>
                </a:solidFill>
              </a:rPr>
              <a:t>https://remedy.mssm.edu/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38"/>
    </mc:Choice>
    <mc:Fallback xmlns="">
      <p:transition spd="slow" advTm="41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mputer Clip Art - Computer Icon Black And White Png, Transparent Png ,  Transparent Png Image - PNGi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7" y="4568132"/>
            <a:ext cx="935895" cy="9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puter Clip Art - Computer Icon Black And White Png, Transparent Png ,  Transparent Png Image - PNGi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93" y="4568132"/>
            <a:ext cx="935895" cy="9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9774" y="461714"/>
            <a:ext cx="3713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ReMeDy</a:t>
            </a:r>
            <a:r>
              <a:rPr lang="en-US" sz="3200" dirty="0"/>
              <a:t> architecture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386" y="1366528"/>
            <a:ext cx="5103395" cy="2909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75" dirty="0"/>
              <a:t>z</a:t>
            </a:r>
          </a:p>
        </p:txBody>
      </p:sp>
      <p:sp>
        <p:nvSpPr>
          <p:cNvPr id="8" name="Rectangle 7"/>
          <p:cNvSpPr/>
          <p:nvPr/>
        </p:nvSpPr>
        <p:spPr>
          <a:xfrm>
            <a:off x="1651586" y="3284280"/>
            <a:ext cx="838888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proxy</a:t>
            </a:r>
          </a:p>
        </p:txBody>
      </p:sp>
      <p:sp>
        <p:nvSpPr>
          <p:cNvPr id="9" name="Rectangle 8"/>
          <p:cNvSpPr/>
          <p:nvPr/>
        </p:nvSpPr>
        <p:spPr>
          <a:xfrm>
            <a:off x="2840711" y="3286345"/>
            <a:ext cx="1574919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metadata-</a:t>
            </a:r>
            <a:r>
              <a:rPr lang="en-US" sz="2000" dirty="0" err="1">
                <a:solidFill>
                  <a:schemeClr val="tx1"/>
                </a:solidFill>
              </a:rPr>
              <a:t>api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7122" y="2064389"/>
            <a:ext cx="73441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ui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Can 10"/>
          <p:cNvSpPr/>
          <p:nvPr/>
        </p:nvSpPr>
        <p:spPr>
          <a:xfrm>
            <a:off x="3996516" y="1921465"/>
            <a:ext cx="1462561" cy="914400"/>
          </a:xfrm>
          <a:prstGeom prst="ca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PostgreSQL</a:t>
            </a:r>
          </a:p>
          <a:p>
            <a:pPr algn="ctr"/>
            <a:r>
              <a:rPr lang="en-US" sz="1890" dirty="0">
                <a:solidFill>
                  <a:schemeClr val="tx1"/>
                </a:solidFill>
              </a:rPr>
              <a:t>DB</a:t>
            </a:r>
          </a:p>
        </p:txBody>
      </p:sp>
      <p:cxnSp>
        <p:nvCxnSpPr>
          <p:cNvPr id="12" name="Straight Arrow Connector 11"/>
          <p:cNvCxnSpPr>
            <a:stCxn id="4" idx="0"/>
            <a:endCxn id="8" idx="2"/>
          </p:cNvCxnSpPr>
          <p:nvPr/>
        </p:nvCxnSpPr>
        <p:spPr>
          <a:xfrm flipV="1">
            <a:off x="1087385" y="3924360"/>
            <a:ext cx="983645" cy="6437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0"/>
            <a:endCxn id="8" idx="2"/>
          </p:cNvCxnSpPr>
          <p:nvPr/>
        </p:nvCxnSpPr>
        <p:spPr>
          <a:xfrm flipH="1" flipV="1">
            <a:off x="2071030" y="3924360"/>
            <a:ext cx="117711" cy="6437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9" idx="1"/>
          </p:cNvCxnSpPr>
          <p:nvPr/>
        </p:nvCxnSpPr>
        <p:spPr>
          <a:xfrm>
            <a:off x="2490474" y="3604320"/>
            <a:ext cx="350237" cy="20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omputer Clip Art - Computer Icon Black And White Png, Transparent Png ,  Transparent Png Image - PNGi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49" y="4568132"/>
            <a:ext cx="935895" cy="9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15" idx="0"/>
            <a:endCxn id="8" idx="2"/>
          </p:cNvCxnSpPr>
          <p:nvPr/>
        </p:nvCxnSpPr>
        <p:spPr>
          <a:xfrm flipH="1" flipV="1">
            <a:off x="2071030" y="3924360"/>
            <a:ext cx="1219067" cy="6437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0" idx="2"/>
            <a:endCxn id="8" idx="1"/>
          </p:cNvCxnSpPr>
          <p:nvPr/>
        </p:nvCxnSpPr>
        <p:spPr>
          <a:xfrm rot="16200000" flipH="1">
            <a:off x="993032" y="2945765"/>
            <a:ext cx="899851" cy="417257"/>
          </a:xfrm>
          <a:prstGeom prst="bentConnector2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11215" y="2064389"/>
            <a:ext cx="1004010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722" tIns="30861" rIns="61722" bIns="308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schema</a:t>
            </a:r>
          </a:p>
        </p:txBody>
      </p:sp>
      <p:cxnSp>
        <p:nvCxnSpPr>
          <p:cNvPr id="19" name="Elbow Connector 18"/>
          <p:cNvCxnSpPr>
            <a:stCxn id="11" idx="3"/>
            <a:endCxn id="9" idx="3"/>
          </p:cNvCxnSpPr>
          <p:nvPr/>
        </p:nvCxnSpPr>
        <p:spPr>
          <a:xfrm rot="5400000">
            <a:off x="4186454" y="3065042"/>
            <a:ext cx="770520" cy="312167"/>
          </a:xfrm>
          <a:prstGeom prst="bentConnector2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8" idx="3"/>
            <a:endCxn id="9" idx="0"/>
          </p:cNvCxnSpPr>
          <p:nvPr/>
        </p:nvCxnSpPr>
        <p:spPr>
          <a:xfrm>
            <a:off x="3015225" y="2384429"/>
            <a:ext cx="612946" cy="901916"/>
          </a:xfrm>
          <a:prstGeom prst="bentConnector2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3"/>
            <a:endCxn id="18" idx="1"/>
          </p:cNvCxnSpPr>
          <p:nvPr/>
        </p:nvCxnSpPr>
        <p:spPr>
          <a:xfrm>
            <a:off x="1601536" y="2384429"/>
            <a:ext cx="40967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16" y="4671834"/>
            <a:ext cx="1469508" cy="70019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53024" y="1366528"/>
            <a:ext cx="5426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ReMeDy</a:t>
            </a:r>
            <a:r>
              <a:rPr lang="en-US" dirty="0"/>
              <a:t> is an implementation of Signature Commons, a BD2K-LINCS platform implemented through Docker and designed to store and search diverse metadata in an agile and flexible manner.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ReMeDy</a:t>
            </a:r>
            <a:r>
              <a:rPr lang="en-US" dirty="0"/>
              <a:t> is composed of six packages:  proxy, </a:t>
            </a:r>
            <a:r>
              <a:rPr lang="en-US" dirty="0" err="1"/>
              <a:t>ui</a:t>
            </a:r>
            <a:r>
              <a:rPr lang="en-US" dirty="0"/>
              <a:t>, schema, metadata-</a:t>
            </a:r>
            <a:r>
              <a:rPr lang="en-US" dirty="0" err="1"/>
              <a:t>api</a:t>
            </a:r>
            <a:r>
              <a:rPr lang="en-US" dirty="0"/>
              <a:t>, controller, data-</a:t>
            </a:r>
            <a:r>
              <a:rPr lang="en-US" dirty="0" err="1"/>
              <a:t>api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ReMeDy</a:t>
            </a:r>
            <a:r>
              <a:rPr lang="en-US" dirty="0"/>
              <a:t> platform uses a relational database for data storage. The leveraged data technology alongside a properly implemented schema for data storage provides strong data conformity to the FAIR guidelines (Findable, Accessible, Interoperable, and Reusable).  </a:t>
            </a:r>
          </a:p>
        </p:txBody>
      </p:sp>
      <p:pic>
        <p:nvPicPr>
          <p:cNvPr id="40" name="Audio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75"/>
    </mc:Choice>
    <mc:Fallback xmlns="">
      <p:transition spd="slow" advTm="9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149184" y="1781803"/>
            <a:ext cx="1554480" cy="6400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1204" y="1261153"/>
            <a:ext cx="1580989" cy="684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General Information</a:t>
            </a:r>
          </a:p>
        </p:txBody>
      </p:sp>
      <p:cxnSp>
        <p:nvCxnSpPr>
          <p:cNvPr id="4" name="Straight Connector 3"/>
          <p:cNvCxnSpPr>
            <a:stCxn id="3" idx="3"/>
            <a:endCxn id="2" idx="1"/>
          </p:cNvCxnSpPr>
          <p:nvPr/>
        </p:nvCxnSpPr>
        <p:spPr>
          <a:xfrm>
            <a:off x="4622193" y="1603493"/>
            <a:ext cx="754639" cy="27204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320238" y="1261153"/>
            <a:ext cx="1526852" cy="36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PI Information </a:t>
            </a:r>
          </a:p>
        </p:txBody>
      </p:sp>
      <p:cxnSp>
        <p:nvCxnSpPr>
          <p:cNvPr id="6" name="Straight Connector 5"/>
          <p:cNvCxnSpPr>
            <a:stCxn id="5" idx="1"/>
            <a:endCxn id="2" idx="7"/>
          </p:cNvCxnSpPr>
          <p:nvPr/>
        </p:nvCxnSpPr>
        <p:spPr>
          <a:xfrm flipH="1">
            <a:off x="6476016" y="1444033"/>
            <a:ext cx="844222" cy="43150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695998" y="2660130"/>
            <a:ext cx="192024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Research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Systems</a:t>
            </a:r>
          </a:p>
        </p:txBody>
      </p:sp>
      <p:sp>
        <p:nvSpPr>
          <p:cNvPr id="8" name="Oval 7"/>
          <p:cNvSpPr/>
          <p:nvPr/>
        </p:nvSpPr>
        <p:spPr>
          <a:xfrm>
            <a:off x="2602483" y="4776800"/>
            <a:ext cx="2286000" cy="914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Outcomes / Findings</a:t>
            </a:r>
          </a:p>
        </p:txBody>
      </p:sp>
      <p:sp>
        <p:nvSpPr>
          <p:cNvPr id="9" name="Rectangle 8"/>
          <p:cNvSpPr/>
          <p:nvPr/>
        </p:nvSpPr>
        <p:spPr>
          <a:xfrm>
            <a:off x="746189" y="5041766"/>
            <a:ext cx="1370586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Primary Outcomes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17646" y="5899128"/>
            <a:ext cx="1538771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Secondary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Outcomes</a:t>
            </a:r>
          </a:p>
        </p:txBody>
      </p:sp>
      <p:cxnSp>
        <p:nvCxnSpPr>
          <p:cNvPr id="11" name="Straight Connector 10"/>
          <p:cNvCxnSpPr>
            <a:stCxn id="10" idx="0"/>
            <a:endCxn id="8" idx="3"/>
          </p:cNvCxnSpPr>
          <p:nvPr/>
        </p:nvCxnSpPr>
        <p:spPr>
          <a:xfrm flipV="1">
            <a:off x="2787032" y="5557289"/>
            <a:ext cx="150228" cy="34183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3"/>
            <a:endCxn id="8" idx="2"/>
          </p:cNvCxnSpPr>
          <p:nvPr/>
        </p:nvCxnSpPr>
        <p:spPr>
          <a:xfrm flipV="1">
            <a:off x="2116775" y="5234000"/>
            <a:ext cx="485708" cy="15066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530341" y="2768223"/>
            <a:ext cx="292608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Manufacturing / Production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919175" y="3903440"/>
            <a:ext cx="173736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Critical Quality Attributes</a:t>
            </a:r>
          </a:p>
        </p:txBody>
      </p:sp>
      <p:cxnSp>
        <p:nvCxnSpPr>
          <p:cNvPr id="15" name="Straight Connector 14"/>
          <p:cNvCxnSpPr>
            <a:stCxn id="14" idx="0"/>
            <a:endCxn id="13" idx="5"/>
          </p:cNvCxnSpPr>
          <p:nvPr/>
        </p:nvCxnSpPr>
        <p:spPr>
          <a:xfrm flipH="1" flipV="1">
            <a:off x="10027907" y="3548712"/>
            <a:ext cx="759948" cy="354728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820711" y="2333699"/>
            <a:ext cx="1692442" cy="365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Source/Donor</a:t>
            </a:r>
          </a:p>
        </p:txBody>
      </p:sp>
      <p:cxnSp>
        <p:nvCxnSpPr>
          <p:cNvPr id="17" name="Straight Connector 16"/>
          <p:cNvCxnSpPr>
            <a:stCxn id="16" idx="2"/>
            <a:endCxn id="13" idx="7"/>
          </p:cNvCxnSpPr>
          <p:nvPr/>
        </p:nvCxnSpPr>
        <p:spPr>
          <a:xfrm flipH="1">
            <a:off x="10027907" y="2699459"/>
            <a:ext cx="639025" cy="20267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86218" y="4776800"/>
            <a:ext cx="3383280" cy="914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In-depth Product Characterization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14844" y="5879227"/>
            <a:ext cx="1523510" cy="3657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IDCCH Assays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12294" y="5902087"/>
            <a:ext cx="2131128" cy="6877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Investigator Initiated Product Analysis</a:t>
            </a:r>
          </a:p>
        </p:txBody>
      </p:sp>
      <p:cxnSp>
        <p:nvCxnSpPr>
          <p:cNvPr id="21" name="Straight Connector 20"/>
          <p:cNvCxnSpPr>
            <a:stCxn id="18" idx="5"/>
            <a:endCxn id="19" idx="0"/>
          </p:cNvCxnSpPr>
          <p:nvPr/>
        </p:nvCxnSpPr>
        <p:spPr>
          <a:xfrm>
            <a:off x="9274028" y="5557289"/>
            <a:ext cx="1002571" cy="32193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4"/>
            <a:endCxn id="20" idx="0"/>
          </p:cNvCxnSpPr>
          <p:nvPr/>
        </p:nvCxnSpPr>
        <p:spPr>
          <a:xfrm>
            <a:off x="8077858" y="5691200"/>
            <a:ext cx="0" cy="21088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3" idx="4"/>
            <a:endCxn id="18" idx="1"/>
          </p:cNvCxnSpPr>
          <p:nvPr/>
        </p:nvCxnSpPr>
        <p:spPr>
          <a:xfrm>
            <a:off x="6690853" y="4164915"/>
            <a:ext cx="190835" cy="74579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2"/>
            <a:endCxn id="43" idx="5"/>
          </p:cNvCxnSpPr>
          <p:nvPr/>
        </p:nvCxnSpPr>
        <p:spPr>
          <a:xfrm flipH="1">
            <a:off x="7184922" y="3225423"/>
            <a:ext cx="345419" cy="21968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" idx="4"/>
            <a:endCxn id="43" idx="0"/>
          </p:cNvCxnSpPr>
          <p:nvPr/>
        </p:nvCxnSpPr>
        <p:spPr>
          <a:xfrm flipH="1">
            <a:off x="5891433" y="2421883"/>
            <a:ext cx="34991" cy="57836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6"/>
            <a:endCxn id="43" idx="1"/>
          </p:cNvCxnSpPr>
          <p:nvPr/>
        </p:nvCxnSpPr>
        <p:spPr>
          <a:xfrm>
            <a:off x="3616238" y="3117330"/>
            <a:ext cx="981705" cy="32778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7"/>
            <a:endCxn id="43" idx="2"/>
          </p:cNvCxnSpPr>
          <p:nvPr/>
        </p:nvCxnSpPr>
        <p:spPr>
          <a:xfrm flipV="1">
            <a:off x="4553706" y="4164915"/>
            <a:ext cx="538306" cy="74579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047289" y="2156359"/>
            <a:ext cx="1733805" cy="36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Project Design</a:t>
            </a:r>
          </a:p>
        </p:txBody>
      </p:sp>
      <p:cxnSp>
        <p:nvCxnSpPr>
          <p:cNvPr id="29" name="Straight Connector 28"/>
          <p:cNvCxnSpPr>
            <a:stCxn id="28" idx="3"/>
            <a:endCxn id="2" idx="2"/>
          </p:cNvCxnSpPr>
          <p:nvPr/>
        </p:nvCxnSpPr>
        <p:spPr>
          <a:xfrm flipV="1">
            <a:off x="4781094" y="2101843"/>
            <a:ext cx="368090" cy="23739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163772" y="5904011"/>
            <a:ext cx="1624361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Experimental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Findings</a:t>
            </a:r>
          </a:p>
        </p:txBody>
      </p:sp>
      <p:cxnSp>
        <p:nvCxnSpPr>
          <p:cNvPr id="35" name="Straight Connector 34"/>
          <p:cNvCxnSpPr>
            <a:stCxn id="34" idx="0"/>
            <a:endCxn id="8" idx="5"/>
          </p:cNvCxnSpPr>
          <p:nvPr/>
        </p:nvCxnSpPr>
        <p:spPr>
          <a:xfrm flipH="1" flipV="1">
            <a:off x="4553706" y="5557289"/>
            <a:ext cx="422247" cy="34672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815930" y="3921153"/>
            <a:ext cx="1851588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Critical Process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Parameters</a:t>
            </a:r>
          </a:p>
        </p:txBody>
      </p:sp>
      <p:cxnSp>
        <p:nvCxnSpPr>
          <p:cNvPr id="37" name="Straight Connector 36"/>
          <p:cNvCxnSpPr>
            <a:stCxn id="36" idx="0"/>
            <a:endCxn id="13" idx="4"/>
          </p:cNvCxnSpPr>
          <p:nvPr/>
        </p:nvCxnSpPr>
        <p:spPr>
          <a:xfrm flipV="1">
            <a:off x="8741724" y="3682623"/>
            <a:ext cx="251657" cy="23853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325925" y="1853876"/>
            <a:ext cx="1918204" cy="684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Regulatory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Compliance</a:t>
            </a:r>
          </a:p>
        </p:txBody>
      </p:sp>
      <p:cxnSp>
        <p:nvCxnSpPr>
          <p:cNvPr id="39" name="Straight Connector 38"/>
          <p:cNvCxnSpPr>
            <a:stCxn id="38" idx="1"/>
            <a:endCxn id="2" idx="6"/>
          </p:cNvCxnSpPr>
          <p:nvPr/>
        </p:nvCxnSpPr>
        <p:spPr>
          <a:xfrm flipH="1" flipV="1">
            <a:off x="6703664" y="2101843"/>
            <a:ext cx="622261" cy="9437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4597940" y="3000246"/>
            <a:ext cx="2586985" cy="1164672"/>
            <a:chOff x="4547607" y="2286000"/>
            <a:chExt cx="3559126" cy="1916350"/>
          </a:xfrm>
        </p:grpSpPr>
        <p:sp>
          <p:nvSpPr>
            <p:cNvPr id="43" name="Regular Pentagon 42"/>
            <p:cNvSpPr/>
            <p:nvPr/>
          </p:nvSpPr>
          <p:spPr>
            <a:xfrm>
              <a:off x="4547607" y="2286000"/>
              <a:ext cx="3559126" cy="1916350"/>
            </a:xfrm>
            <a:prstGeom prst="pent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05471" y="2415598"/>
              <a:ext cx="164339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CDE</a:t>
              </a:r>
            </a:p>
            <a:p>
              <a:pPr algn="ctr"/>
              <a:r>
                <a:rPr lang="en-US" sz="3200" dirty="0"/>
                <a:t>Modules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415490" y="406291"/>
            <a:ext cx="5361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Multi-modular CDE Framework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15147" y="1471001"/>
            <a:ext cx="1660358" cy="365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Study Subject</a:t>
            </a:r>
          </a:p>
        </p:txBody>
      </p:sp>
      <p:cxnSp>
        <p:nvCxnSpPr>
          <p:cNvPr id="49" name="Straight Connector 48"/>
          <p:cNvCxnSpPr>
            <a:stCxn id="48" idx="2"/>
            <a:endCxn id="7" idx="0"/>
          </p:cNvCxnSpPr>
          <p:nvPr/>
        </p:nvCxnSpPr>
        <p:spPr>
          <a:xfrm>
            <a:off x="1845326" y="1836761"/>
            <a:ext cx="810792" cy="823369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20205" y="2248143"/>
            <a:ext cx="1665827" cy="3680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Animal Models</a:t>
            </a:r>
          </a:p>
        </p:txBody>
      </p:sp>
      <p:cxnSp>
        <p:nvCxnSpPr>
          <p:cNvPr id="51" name="Straight Connector 50"/>
          <p:cNvCxnSpPr>
            <a:stCxn id="7" idx="2"/>
            <a:endCxn id="50" idx="2"/>
          </p:cNvCxnSpPr>
          <p:nvPr/>
        </p:nvCxnSpPr>
        <p:spPr>
          <a:xfrm flipH="1" flipV="1">
            <a:off x="1053119" y="2616162"/>
            <a:ext cx="642879" cy="501168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7" idx="3"/>
            <a:endCxn id="54" idx="0"/>
          </p:cNvCxnSpPr>
          <p:nvPr/>
        </p:nvCxnSpPr>
        <p:spPr>
          <a:xfrm flipH="1">
            <a:off x="1275973" y="3440619"/>
            <a:ext cx="701238" cy="499509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7" idx="5"/>
            <a:endCxn id="55" idx="0"/>
          </p:cNvCxnSpPr>
          <p:nvPr/>
        </p:nvCxnSpPr>
        <p:spPr>
          <a:xfrm>
            <a:off x="3335025" y="3440619"/>
            <a:ext cx="158822" cy="57762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443059" y="3940128"/>
            <a:ext cx="1665827" cy="3680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In-vitro</a:t>
            </a:r>
            <a:r>
              <a:rPr lang="en-US" dirty="0">
                <a:solidFill>
                  <a:schemeClr val="tx1"/>
                </a:solidFill>
              </a:rPr>
              <a:t> System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660933" y="4018239"/>
            <a:ext cx="1665827" cy="334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External Assay</a:t>
            </a:r>
          </a:p>
        </p:txBody>
      </p:sp>
      <p:pic>
        <p:nvPicPr>
          <p:cNvPr id="70" name="Audio 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57"/>
    </mc:Choice>
    <mc:Fallback xmlns="">
      <p:transition spd="slow" advTm="8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90719" y="1255076"/>
            <a:ext cx="2039830" cy="1323440"/>
            <a:chOff x="800268" y="1665856"/>
            <a:chExt cx="2039830" cy="1323440"/>
          </a:xfrm>
        </p:grpSpPr>
        <p:sp>
          <p:nvSpPr>
            <p:cNvPr id="2" name="Rectangle 1"/>
            <p:cNvSpPr/>
            <p:nvPr/>
          </p:nvSpPr>
          <p:spPr>
            <a:xfrm>
              <a:off x="800268" y="1665856"/>
              <a:ext cx="2039830" cy="1323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0269" y="1665856"/>
              <a:ext cx="2039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Resource: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Master container for each published stem cell project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Contains libraries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90719" y="3041319"/>
            <a:ext cx="3292523" cy="1383198"/>
            <a:chOff x="800267" y="3429000"/>
            <a:chExt cx="3292523" cy="1383198"/>
          </a:xfrm>
        </p:grpSpPr>
        <p:sp>
          <p:nvSpPr>
            <p:cNvPr id="5" name="Rectangle 4"/>
            <p:cNvSpPr/>
            <p:nvPr/>
          </p:nvSpPr>
          <p:spPr>
            <a:xfrm>
              <a:off x="807098" y="3429000"/>
              <a:ext cx="3285692" cy="13831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0267" y="3429000"/>
              <a:ext cx="32925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Library: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Container for project CDEs, e.g. Project, Manufacturing / Production, Outcomes Modules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Contains signatures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90719" y="4887320"/>
            <a:ext cx="3466150" cy="1576044"/>
            <a:chOff x="1314201" y="5281956"/>
            <a:chExt cx="3466150" cy="1576044"/>
          </a:xfrm>
        </p:grpSpPr>
        <p:sp>
          <p:nvSpPr>
            <p:cNvPr id="8" name="Rectangle 7"/>
            <p:cNvSpPr/>
            <p:nvPr/>
          </p:nvSpPr>
          <p:spPr>
            <a:xfrm>
              <a:off x="1314201" y="5281956"/>
              <a:ext cx="3466150" cy="1576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16502" y="5288340"/>
              <a:ext cx="34638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Signature: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Represents individual/ grouped Research System data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Contains information for patients, animal models, and in vitro cell lines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6000" y="1424352"/>
            <a:ext cx="2909740" cy="2308325"/>
            <a:chOff x="6096000" y="1348686"/>
            <a:chExt cx="2909740" cy="2308325"/>
          </a:xfrm>
        </p:grpSpPr>
        <p:sp>
          <p:nvSpPr>
            <p:cNvPr id="10" name="Rectangle 9"/>
            <p:cNvSpPr/>
            <p:nvPr/>
          </p:nvSpPr>
          <p:spPr>
            <a:xfrm>
              <a:off x="6100676" y="1350409"/>
              <a:ext cx="2905064" cy="2306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96000" y="1348686"/>
              <a:ext cx="29097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Validator: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Quality control file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Used to verify formatting and requirements of JSON files, prior to ingestion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Allows for integration of ontology information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Applicable to resources, libraries and signatures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96000" y="4331286"/>
            <a:ext cx="2808814" cy="1815882"/>
            <a:chOff x="6096000" y="4331286"/>
            <a:chExt cx="2808814" cy="1815882"/>
          </a:xfrm>
        </p:grpSpPr>
        <p:sp>
          <p:nvSpPr>
            <p:cNvPr id="12" name="Rectangle 11"/>
            <p:cNvSpPr/>
            <p:nvPr/>
          </p:nvSpPr>
          <p:spPr>
            <a:xfrm>
              <a:off x="6096000" y="4331286"/>
              <a:ext cx="2808814" cy="18158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96002" y="4331286"/>
              <a:ext cx="28088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Schema: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Visualization control file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Defines how the data is presented in the search results</a:t>
              </a:r>
            </a:p>
            <a:p>
              <a:pPr marL="285763" indent="-285763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Applicable to resources, libraries and signatures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00075" y="452387"/>
            <a:ext cx="4585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ReMeDy</a:t>
            </a:r>
            <a:r>
              <a:rPr lang="en-US" sz="3200" dirty="0"/>
              <a:t> data organization</a:t>
            </a: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22"/>
    </mc:Choice>
    <mc:Fallback xmlns="">
      <p:transition spd="slow" advTm="6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7499" y="461714"/>
            <a:ext cx="3797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ReMeDy</a:t>
            </a:r>
            <a:r>
              <a:rPr lang="en-US" sz="3200" dirty="0"/>
              <a:t> functionality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53" y="1127504"/>
            <a:ext cx="10263491" cy="4782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226" y="6112045"/>
            <a:ext cx="10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API is annotated using Swagger 2.0 JSON implementation, and all RESTful endpoints return structured JSON.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0"/>
    </mc:Choice>
    <mc:Fallback xmlns="">
      <p:transition spd="slow" advTm="7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9228" y="462012"/>
            <a:ext cx="451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ReMeDy</a:t>
            </a:r>
            <a:r>
              <a:rPr lang="en-US" sz="3200" dirty="0"/>
              <a:t> feasibility testing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0416" y="1857676"/>
            <a:ext cx="9134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test the feasibility of the </a:t>
            </a:r>
            <a:r>
              <a:rPr lang="en-US" dirty="0" err="1"/>
              <a:t>ReMeDy</a:t>
            </a:r>
            <a:r>
              <a:rPr lang="en-US" dirty="0"/>
              <a:t> platform to successfully store data from iPSC projects, we abstracted CDEs from 51 published clinical and pre-clinical iPSC based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studies selection was randomized across PubMed indexed research, with the aim of obtaining a diverse set of research across time, research location, and research 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Abstraction was performed by trained personnel with experience in stem cell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total of 51 iPSC resources were created, along with 94 research subject records.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average, 70 CDEs per iPSC study were abstracted out of a total of 820 CDEs in the multi-modular framework.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6"/>
    </mc:Choice>
    <mc:Fallback xmlns="">
      <p:transition spd="slow" advTm="6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7141751"/>
              </p:ext>
            </p:extLst>
          </p:nvPr>
        </p:nvGraphicFramePr>
        <p:xfrm>
          <a:off x="904774" y="1605013"/>
          <a:ext cx="4263991" cy="364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2618396"/>
              </p:ext>
            </p:extLst>
          </p:nvPr>
        </p:nvGraphicFramePr>
        <p:xfrm>
          <a:off x="7014409" y="1605013"/>
          <a:ext cx="4256773" cy="364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21935" y="442762"/>
            <a:ext cx="674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Distribution of iPSC projects in </a:t>
            </a:r>
            <a:r>
              <a:rPr lang="en-US" sz="3200" dirty="0" err="1"/>
              <a:t>ReMeDy</a:t>
            </a:r>
            <a:endParaRPr lang="en-US" sz="3200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64"/>
    </mc:Choice>
    <mc:Fallback xmlns="">
      <p:transition spd="slow" advTm="48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664269"/>
              </p:ext>
            </p:extLst>
          </p:nvPr>
        </p:nvGraphicFramePr>
        <p:xfrm>
          <a:off x="904775" y="1597794"/>
          <a:ext cx="428324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200606"/>
              </p:ext>
            </p:extLst>
          </p:nvPr>
        </p:nvGraphicFramePr>
        <p:xfrm>
          <a:off x="7007193" y="1597794"/>
          <a:ext cx="426399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21935" y="442762"/>
            <a:ext cx="674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Distribution of iPSC projects in </a:t>
            </a:r>
            <a:r>
              <a:rPr lang="en-US" sz="3200" dirty="0" err="1"/>
              <a:t>ReMeDy</a:t>
            </a:r>
            <a:endParaRPr lang="en-US" sz="3200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20"/>
    </mc:Choice>
    <mc:Fallback xmlns="">
      <p:transition spd="slow" advTm="5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332646"/>
              </p:ext>
            </p:extLst>
          </p:nvPr>
        </p:nvGraphicFramePr>
        <p:xfrm>
          <a:off x="914400" y="1588170"/>
          <a:ext cx="4263992" cy="3657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001205"/>
              </p:ext>
            </p:extLst>
          </p:nvPr>
        </p:nvGraphicFramePr>
        <p:xfrm>
          <a:off x="7016818" y="1588168"/>
          <a:ext cx="4254366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21935" y="442762"/>
            <a:ext cx="674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Distribution of iPSC projects in </a:t>
            </a:r>
            <a:r>
              <a:rPr lang="en-US" sz="3200" dirty="0" err="1"/>
              <a:t>ReMeDy</a:t>
            </a:r>
            <a:endParaRPr lang="en-US" sz="32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88"/>
    </mc:Choice>
    <mc:Fallback xmlns="">
      <p:transition spd="slow" advTm="6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471</Words>
  <Application>Microsoft Office PowerPoint</Application>
  <PresentationFormat>Widescreen</PresentationFormat>
  <Paragraphs>87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Introducing a platform for integrating and sharing stem cell research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Mount Sinai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platform for integrating and sharing stem cell research data</dc:title>
  <dc:creator>Borziak, Kirill</dc:creator>
  <cp:lastModifiedBy>Borziak, Kirill</cp:lastModifiedBy>
  <cp:revision>16</cp:revision>
  <dcterms:created xsi:type="dcterms:W3CDTF">2021-05-13T18:04:30Z</dcterms:created>
  <dcterms:modified xsi:type="dcterms:W3CDTF">2021-06-08T20:40:53Z</dcterms:modified>
</cp:coreProperties>
</file>