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4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1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1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5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3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1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6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36E-8890-4177-8C46-6C847E3E909E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656E-C7EF-4BB3-9965-B90C6DE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5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05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Comparative Analysis of Public Data Sets to Identify Stemness Markers that Differentiate Liver Cancer Stem Cells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50250"/>
            <a:ext cx="9144000" cy="1655762"/>
          </a:xfrm>
        </p:spPr>
        <p:txBody>
          <a:bodyPr/>
          <a:lstStyle/>
          <a:p>
            <a:r>
              <a:rPr lang="en-US" dirty="0" smtClean="0"/>
              <a:t>Kirill </a:t>
            </a:r>
            <a:r>
              <a:rPr lang="en-US" dirty="0" smtClean="0"/>
              <a:t>Borziak </a:t>
            </a:r>
            <a:r>
              <a:rPr lang="en-US" dirty="0" smtClean="0"/>
              <a:t>and Joseph Finkelstein</a:t>
            </a:r>
          </a:p>
          <a:p>
            <a:r>
              <a:rPr lang="en-US" i="1" dirty="0" smtClean="0"/>
              <a:t>Icahn School of Medicine at Mount Sinai, New York, New York, USA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36"/>
    </mc:Choice>
    <mc:Fallback>
      <p:transition spd="slow" advTm="12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. The cancer stem cell model postulates that cancer is organized in a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77" y="1380677"/>
            <a:ext cx="3726908" cy="49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8211" y="443701"/>
            <a:ext cx="3515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Cancer Stem Cells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96468" y="2051824"/>
            <a:ext cx="6393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Growing evidence has implicated cancer stem cells for causing the therapeutic resistance, tumor recurrence, and </a:t>
            </a:r>
            <a:r>
              <a:rPr lang="en-US" dirty="0" smtClean="0"/>
              <a:t>metastasis.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Cancer stem cells </a:t>
            </a:r>
            <a:r>
              <a:rPr lang="en-US" dirty="0"/>
              <a:t>represent a key target for translational medicine in improving cancer treatment and outcomes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still not entirely understood how </a:t>
            </a:r>
            <a:r>
              <a:rPr lang="en-US" dirty="0" smtClean="0"/>
              <a:t>cancer stem cells </a:t>
            </a:r>
            <a:r>
              <a:rPr lang="en-US" dirty="0"/>
              <a:t>compare to naturally occurring progenitor cells with regards to expression of stemness factors.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00" y="6579933"/>
            <a:ext cx="62937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Zhang, </a:t>
            </a:r>
            <a:r>
              <a:rPr lang="en-US" sz="800" dirty="0" err="1" smtClean="0"/>
              <a:t>Kangyi</a:t>
            </a:r>
            <a:r>
              <a:rPr lang="en-US" sz="800" dirty="0" smtClean="0"/>
              <a:t>. (2016). A </a:t>
            </a:r>
            <a:r>
              <a:rPr lang="en-US" sz="800" dirty="0" err="1" smtClean="0"/>
              <a:t>Chemopreventive</a:t>
            </a:r>
            <a:r>
              <a:rPr lang="en-US" sz="800" dirty="0" smtClean="0"/>
              <a:t> </a:t>
            </a:r>
            <a:r>
              <a:rPr lang="en-US" sz="800" dirty="0" err="1" smtClean="0"/>
              <a:t>Nanodiamond</a:t>
            </a:r>
            <a:r>
              <a:rPr lang="en-US" sz="800" dirty="0" smtClean="0"/>
              <a:t> Platform for Oral Cancer Treatment. Journal - California Dental Association. 44. 121-127. </a:t>
            </a:r>
            <a:endParaRPr lang="en-US" sz="8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9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00"/>
    </mc:Choice>
    <mc:Fallback>
      <p:transition spd="slow" advTm="41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851" y="453222"/>
            <a:ext cx="834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Comparison of liver cancer and liver progenitors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5999" y="1827160"/>
            <a:ext cx="54901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previously published </a:t>
            </a:r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 data for liver </a:t>
            </a:r>
            <a:r>
              <a:rPr lang="en-US" dirty="0" smtClean="0"/>
              <a:t>cancer </a:t>
            </a:r>
            <a:r>
              <a:rPr lang="en-US" dirty="0"/>
              <a:t>and fetal and adult healthy </a:t>
            </a:r>
            <a:r>
              <a:rPr lang="en-US" dirty="0" smtClean="0"/>
              <a:t>liver, </a:t>
            </a:r>
            <a:r>
              <a:rPr lang="en-US" dirty="0"/>
              <a:t>we reanalyzed </a:t>
            </a:r>
            <a:r>
              <a:rPr lang="en-US" dirty="0" smtClean="0"/>
              <a:t>42684 genes across 10865 samples.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understand the pluripotency and metastasis potential of cancer stem cells, we compared expression in liver cancer stem cells and fetal liver progenitor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find significant over-expression of two Yamanaka factors (Oct4 and SOX2) and 3 stemness factors (CD44, KRT7, SOX9) in liver cancer stem cells.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7153" y="6447898"/>
            <a:ext cx="7887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800" dirty="0"/>
              <a:t>Ma L, Hernandez MO, Zhao Y, et al. Tumor Cell Biodiversity Drives </a:t>
            </a:r>
            <a:r>
              <a:rPr lang="en-US" sz="800" dirty="0" err="1"/>
              <a:t>Microenvironmental</a:t>
            </a:r>
            <a:r>
              <a:rPr lang="en-US" sz="800" dirty="0"/>
              <a:t> Reprogramming in Liver Cancer. Cancer Cell. 2019 Oct 14;36(4):418-430.e6.</a:t>
            </a:r>
          </a:p>
          <a:p>
            <a:pPr lvl="0"/>
            <a:r>
              <a:rPr lang="en-US" sz="800" dirty="0" smtClean="0"/>
              <a:t>Segal </a:t>
            </a:r>
            <a:r>
              <a:rPr lang="en-US" sz="800" dirty="0"/>
              <a:t>JM, Kent D, </a:t>
            </a:r>
            <a:r>
              <a:rPr lang="en-US" sz="800" dirty="0" err="1"/>
              <a:t>Wesche</a:t>
            </a:r>
            <a:r>
              <a:rPr lang="en-US" sz="800" dirty="0"/>
              <a:t> DJ, et al. Single cell analysis of human </a:t>
            </a:r>
            <a:r>
              <a:rPr lang="en-US" sz="800" dirty="0" err="1"/>
              <a:t>foetal</a:t>
            </a:r>
            <a:r>
              <a:rPr lang="en-US" sz="800" dirty="0"/>
              <a:t> liver captures the transcriptional profile of hepatobiliary hybrid progenitors. Nat </a:t>
            </a:r>
            <a:r>
              <a:rPr lang="en-US" sz="800" dirty="0" err="1"/>
              <a:t>Commun</a:t>
            </a:r>
            <a:r>
              <a:rPr lang="en-US" sz="800" dirty="0"/>
              <a:t>. 2019 Jul 26;10(1):</a:t>
            </a:r>
            <a:r>
              <a:rPr lang="en-US" sz="800" dirty="0" smtClean="0"/>
              <a:t>3350.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0" y="1605776"/>
            <a:ext cx="5713025" cy="3692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4904" y="5056486"/>
            <a:ext cx="43661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CD44                   KRT7                  OCT4                 SOX2                SOX9</a:t>
            </a:r>
            <a:endParaRPr lang="en-US" sz="1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8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08"/>
    </mc:Choice>
    <mc:Fallback>
      <p:transition spd="slow" advTm="66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5851" y="453222"/>
            <a:ext cx="834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Comparison of liver cancer and liver progenitors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5999" y="2183294"/>
            <a:ext cx="5490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 ontology analysis of the 248 genes at least 5-fold overexpressed in liver cancer stem cells shows enrichment of protein translation and membrane targeting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results highlight significant differences in the expression of stemness factors between liver </a:t>
            </a:r>
            <a:r>
              <a:rPr lang="en-US" dirty="0" smtClean="0"/>
              <a:t>cancer stem cells </a:t>
            </a:r>
            <a:r>
              <a:rPr lang="en-US" dirty="0"/>
              <a:t>and fetal progenitor cell types that potentially help explain the self-renewal and treatment resistance </a:t>
            </a:r>
            <a:r>
              <a:rPr lang="en-US" dirty="0" smtClean="0"/>
              <a:t>phenotypes of cancer stem cells.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99770"/>
              </p:ext>
            </p:extLst>
          </p:nvPr>
        </p:nvGraphicFramePr>
        <p:xfrm>
          <a:off x="809593" y="2183294"/>
          <a:ext cx="499444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123">
                  <a:extLst>
                    <a:ext uri="{9D8B030D-6E8A-4147-A177-3AD203B41FA5}">
                      <a16:colId xmlns:a16="http://schemas.microsoft.com/office/drawing/2014/main" val="2153975310"/>
                    </a:ext>
                  </a:extLst>
                </a:gridCol>
                <a:gridCol w="1434164">
                  <a:extLst>
                    <a:ext uri="{9D8B030D-6E8A-4147-A177-3AD203B41FA5}">
                      <a16:colId xmlns:a16="http://schemas.microsoft.com/office/drawing/2014/main" val="559726760"/>
                    </a:ext>
                  </a:extLst>
                </a:gridCol>
                <a:gridCol w="1049155">
                  <a:extLst>
                    <a:ext uri="{9D8B030D-6E8A-4147-A177-3AD203B41FA5}">
                      <a16:colId xmlns:a16="http://schemas.microsoft.com/office/drawing/2014/main" val="4134240289"/>
                    </a:ext>
                  </a:extLst>
                </a:gridCol>
              </a:tblGrid>
              <a:tr h="170260">
                <a:tc>
                  <a:txBody>
                    <a:bodyPr/>
                    <a:lstStyle/>
                    <a:p>
                      <a:r>
                        <a:rPr lang="en-US" dirty="0" smtClean="0"/>
                        <a:t>GO 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044117"/>
                  </a:ext>
                </a:extLst>
              </a:tr>
              <a:tr h="6810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SRP-dependent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cotranslational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protein targeting to membrane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GO:0006614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5.5E-14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584238"/>
                  </a:ext>
                </a:extLst>
              </a:tr>
              <a:tr h="42565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structural constituent of ribosome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GO:0003735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4.0E-12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924659"/>
                  </a:ext>
                </a:extLst>
              </a:tr>
              <a:tr h="29795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translational initiation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GO:0006413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1.9E-11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65019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2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93"/>
    </mc:Choice>
    <mc:Fallback>
      <p:transition spd="slow" advTm="46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012" y="1594750"/>
            <a:ext cx="4757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</a:rPr>
              <a:t>Thank you for your attention</a:t>
            </a:r>
            <a:endParaRPr lang="en-US" sz="5400" dirty="0">
              <a:latin typeface="+mj-lt"/>
            </a:endParaRPr>
          </a:p>
        </p:txBody>
      </p:sp>
      <p:pic>
        <p:nvPicPr>
          <p:cNvPr id="3074" name="Picture 2" descr="Icahn School of Medicine at Mount Sinai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9" y="1596272"/>
            <a:ext cx="2806599" cy="38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5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5"/>
    </mc:Choice>
    <mc:Fallback>
      <p:transition spd="slow" advTm="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383</Words>
  <Application>Microsoft Office PowerPoint</Application>
  <PresentationFormat>Widescreen</PresentationFormat>
  <Paragraphs>36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Comparative Analysis of Public Data Sets to Identify Stemness Markers that Differentiate Liver Cancer Stem Cells </vt:lpstr>
      <vt:lpstr>PowerPoint Presentation</vt:lpstr>
      <vt:lpstr>PowerPoint Presentation</vt:lpstr>
      <vt:lpstr>PowerPoint Presentation</vt:lpstr>
      <vt:lpstr>PowerPoint Presentation</vt:lpstr>
    </vt:vector>
  </TitlesOfParts>
  <Company>The Mount Sinai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Analysis of Public Data Sets to Identify Stemness Markers that Differentiate Liver Cancer Stem Cells</dc:title>
  <dc:creator>Borziak, Kirill</dc:creator>
  <cp:lastModifiedBy>Borziak, Kirill</cp:lastModifiedBy>
  <cp:revision>13</cp:revision>
  <dcterms:created xsi:type="dcterms:W3CDTF">2021-05-13T14:51:48Z</dcterms:created>
  <dcterms:modified xsi:type="dcterms:W3CDTF">2021-05-13T20:21:41Z</dcterms:modified>
</cp:coreProperties>
</file>