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13C2-C648-46C8-BAEB-E4ABA145B714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2C5C-A4B5-4739-8885-EB3BF90AFB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49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13C2-C648-46C8-BAEB-E4ABA145B714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2C5C-A4B5-4739-8885-EB3BF90AF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13C2-C648-46C8-BAEB-E4ABA145B714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2C5C-A4B5-4739-8885-EB3BF90AF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145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13C2-C648-46C8-BAEB-E4ABA145B714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2C5C-A4B5-4739-8885-EB3BF90AF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1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13C2-C648-46C8-BAEB-E4ABA145B714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2C5C-A4B5-4739-8885-EB3BF90AFB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362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13C2-C648-46C8-BAEB-E4ABA145B714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2C5C-A4B5-4739-8885-EB3BF90AF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1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13C2-C648-46C8-BAEB-E4ABA145B714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2C5C-A4B5-4739-8885-EB3BF90AF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6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13C2-C648-46C8-BAEB-E4ABA145B714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2C5C-A4B5-4739-8885-EB3BF90AF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4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13C2-C648-46C8-BAEB-E4ABA145B714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2C5C-A4B5-4739-8885-EB3BF90AF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5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15C13C2-C648-46C8-BAEB-E4ABA145B714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4D2C5C-A4B5-4739-8885-EB3BF90AF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02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13C2-C648-46C8-BAEB-E4ABA145B714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2C5C-A4B5-4739-8885-EB3BF90AF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6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5C13C2-C648-46C8-BAEB-E4ABA145B714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44D2C5C-A4B5-4739-8885-EB3BF90AFB4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45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616077"/>
            <a:ext cx="10058400" cy="356616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Impact of COVID-19 Pandemic on Use of Telemedicine Services in an Academic Medical Center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Wanting </a:t>
            </a:r>
            <a:r>
              <a:rPr lang="en-US" dirty="0" smtClean="0"/>
              <a:t>CUI, </a:t>
            </a:r>
            <a:r>
              <a:rPr lang="en-US" dirty="0"/>
              <a:t>Joseph </a:t>
            </a:r>
            <a:r>
              <a:rPr lang="en-US" dirty="0" smtClean="0"/>
              <a:t>FINKELSTEIN</a:t>
            </a:r>
            <a:endParaRPr lang="en-US" dirty="0"/>
          </a:p>
          <a:p>
            <a:r>
              <a:rPr lang="en-US" i="1" dirty="0" smtClean="0"/>
              <a:t>Icahn </a:t>
            </a:r>
            <a:r>
              <a:rPr lang="en-US" i="1" dirty="0"/>
              <a:t>School of Medicine at Mount Sinai, New York, NY, USA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948421" y="6396335"/>
            <a:ext cx="2243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MIE 2021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479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8399145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Average age: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Prior to the pandemic: 40.76±14.09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After the pandemic: 49.67±17.72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Gender: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Female: 78, 786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Male: 50,839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Race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</a:t>
            </a:r>
            <a:r>
              <a:rPr lang="en-US" sz="2400" dirty="0" smtClean="0"/>
              <a:t>here </a:t>
            </a:r>
            <a:r>
              <a:rPr lang="en-US" sz="2400" dirty="0"/>
              <a:t>were significantly less Black telemedicine users (10.92%) compared to Black in person users (around 33%)</a:t>
            </a:r>
          </a:p>
        </p:txBody>
      </p:sp>
    </p:spTree>
    <p:extLst>
      <p:ext uri="{BB962C8B-B14F-4D97-AF65-F5344CB8AC3E}">
        <p14:creationId xmlns:p14="http://schemas.microsoft.com/office/powerpoint/2010/main" val="7480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pic>
        <p:nvPicPr>
          <p:cNvPr id="9" name="Content Placeholder 8" descr="C:\Users\cuiw02\AppData\Local\Microsoft\Windows\INetCache\Content.MSO\87454ADD.tmp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309" y="1996651"/>
            <a:ext cx="4916020" cy="372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Content Placeholder 9" descr="C:\Users\cuiw02\AppData\Local\Microsoft\Windows\INetCache\Content.MSO\6F173DF3.tmp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238" y="2049404"/>
            <a:ext cx="4937125" cy="36164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308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 Regression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050122"/>
              </p:ext>
            </p:extLst>
          </p:nvPr>
        </p:nvGraphicFramePr>
        <p:xfrm>
          <a:off x="721995" y="1939923"/>
          <a:ext cx="10527029" cy="3962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4123">
                  <a:extLst>
                    <a:ext uri="{9D8B030D-6E8A-4147-A177-3AD203B41FA5}">
                      <a16:colId xmlns:a16="http://schemas.microsoft.com/office/drawing/2014/main" val="4077579468"/>
                    </a:ext>
                  </a:extLst>
                </a:gridCol>
                <a:gridCol w="1679984">
                  <a:extLst>
                    <a:ext uri="{9D8B030D-6E8A-4147-A177-3AD203B41FA5}">
                      <a16:colId xmlns:a16="http://schemas.microsoft.com/office/drawing/2014/main" val="1638599520"/>
                    </a:ext>
                  </a:extLst>
                </a:gridCol>
                <a:gridCol w="1259996">
                  <a:extLst>
                    <a:ext uri="{9D8B030D-6E8A-4147-A177-3AD203B41FA5}">
                      <a16:colId xmlns:a16="http://schemas.microsoft.com/office/drawing/2014/main" val="765812049"/>
                    </a:ext>
                  </a:extLst>
                </a:gridCol>
                <a:gridCol w="1745497">
                  <a:extLst>
                    <a:ext uri="{9D8B030D-6E8A-4147-A177-3AD203B41FA5}">
                      <a16:colId xmlns:a16="http://schemas.microsoft.com/office/drawing/2014/main" val="3450098753"/>
                    </a:ext>
                  </a:extLst>
                </a:gridCol>
                <a:gridCol w="1195966">
                  <a:extLst>
                    <a:ext uri="{9D8B030D-6E8A-4147-A177-3AD203B41FA5}">
                      <a16:colId xmlns:a16="http://schemas.microsoft.com/office/drawing/2014/main" val="3802577276"/>
                    </a:ext>
                  </a:extLst>
                </a:gridCol>
                <a:gridCol w="1643639">
                  <a:extLst>
                    <a:ext uri="{9D8B030D-6E8A-4147-A177-3AD203B41FA5}">
                      <a16:colId xmlns:a16="http://schemas.microsoft.com/office/drawing/2014/main" val="621033099"/>
                    </a:ext>
                  </a:extLst>
                </a:gridCol>
                <a:gridCol w="1297824">
                  <a:extLst>
                    <a:ext uri="{9D8B030D-6E8A-4147-A177-3AD203B41FA5}">
                      <a16:colId xmlns:a16="http://schemas.microsoft.com/office/drawing/2014/main" val="1720973915"/>
                    </a:ext>
                  </a:extLst>
                </a:gridCol>
              </a:tblGrid>
              <a:tr h="467043"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Dependent Variable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22669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Pandemic Indicator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22669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Frequency Indicator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000799"/>
                  </a:ext>
                </a:extLst>
              </a:tr>
              <a:tr h="467043"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Subset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22669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All Patients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22669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Prior to Pandemic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22669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After the start of Pandemic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000779"/>
                  </a:ext>
                </a:extLst>
              </a:tr>
              <a:tr h="233521"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P-Value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P-Value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P-Value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2610807"/>
                  </a:ext>
                </a:extLst>
              </a:tr>
              <a:tr h="233521"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Age Young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9547435"/>
                  </a:ext>
                </a:extLst>
              </a:tr>
              <a:tr h="233521"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Age Middle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1.58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0.169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1.03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8816160"/>
                  </a:ext>
                </a:extLst>
              </a:tr>
              <a:tr h="233521"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Age Old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5.25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0.86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0.434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1.14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7042693"/>
                  </a:ext>
                </a:extLst>
              </a:tr>
              <a:tr h="233521"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Sex Female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0010675"/>
                  </a:ext>
                </a:extLst>
              </a:tr>
              <a:tr h="233521"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Sex Male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1.14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0.004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0.191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8515519"/>
                  </a:ext>
                </a:extLst>
              </a:tr>
              <a:tr h="233521"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Race White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2918249"/>
                  </a:ext>
                </a:extLst>
              </a:tr>
              <a:tr h="233521"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Race Asian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1.23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0.028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0.121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0.94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0.178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73734646"/>
                  </a:ext>
                </a:extLst>
              </a:tr>
              <a:tr h="233521">
                <a:tc>
                  <a:txBody>
                    <a:bodyPr/>
                    <a:lstStyle/>
                    <a:p>
                      <a:pPr indent="226695"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Race Others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1.54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0.015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6695"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0358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025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System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0308" y="1737359"/>
            <a:ext cx="6989792" cy="500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17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sz="2400" dirty="0"/>
              <a:t>N</a:t>
            </a:r>
            <a:r>
              <a:rPr lang="en-US" sz="2400" dirty="0" smtClean="0"/>
              <a:t>umber </a:t>
            </a:r>
            <a:r>
              <a:rPr lang="en-US" sz="2400" dirty="0"/>
              <a:t>of telehealth sessions increased drastically at the start of the </a:t>
            </a:r>
            <a:r>
              <a:rPr lang="en-US" sz="2400" dirty="0" smtClean="0"/>
              <a:t>pandemic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S</a:t>
            </a:r>
            <a:r>
              <a:rPr lang="en-US" sz="2400" dirty="0" smtClean="0"/>
              <a:t>ignificant </a:t>
            </a:r>
            <a:r>
              <a:rPr lang="en-US" sz="2400" dirty="0"/>
              <a:t>increase in middle age and older </a:t>
            </a:r>
            <a:r>
              <a:rPr lang="en-US" sz="2400" dirty="0" smtClean="0"/>
              <a:t>population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Increase in male patients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Increase in non-white patients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Expanded to more medical specialties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/>
              <a:t>I</a:t>
            </a:r>
            <a:r>
              <a:rPr lang="en-US" sz="2400" dirty="0" smtClean="0"/>
              <a:t>ncreases </a:t>
            </a:r>
            <a:r>
              <a:rPr lang="en-US" sz="2400" dirty="0"/>
              <a:t>in both frequent and non-frequent telehealth </a:t>
            </a:r>
            <a:r>
              <a:rPr lang="en-US" sz="2400" dirty="0" smtClean="0"/>
              <a:t>users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P</a:t>
            </a:r>
            <a:r>
              <a:rPr lang="en-US" sz="2400" dirty="0" smtClean="0"/>
              <a:t>atients </a:t>
            </a:r>
            <a:r>
              <a:rPr lang="en-US" sz="2400" dirty="0"/>
              <a:t>with mental health problems, digestive track diseases and diseases of the musculoskeletal system were likely to use the telehealth services routinely</a:t>
            </a:r>
          </a:p>
        </p:txBody>
      </p:sp>
    </p:spTree>
    <p:extLst>
      <p:ext uri="{BB962C8B-B14F-4D97-AF65-F5344CB8AC3E}">
        <p14:creationId xmlns:p14="http://schemas.microsoft.com/office/powerpoint/2010/main" val="302468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351645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sz="2400" dirty="0" smtClean="0"/>
              <a:t>Results were periodic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More changes in telehealth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Will continue monitor the trends of telemedicine usage and patients’ retention rate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403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58977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/>
              <a:t>The COVID-19 pandemic changed the landscape of telehealth </a:t>
            </a:r>
            <a:r>
              <a:rPr lang="en-US" sz="2400" dirty="0" smtClean="0"/>
              <a:t>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Demographic shifts occurred in patients seeking telemedicine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Expansion in medical specialties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Age, race and gender were all important factors to consider creating better telehealth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Further expansion of telemedicine services to support physical and cognitive </a:t>
            </a:r>
            <a:r>
              <a:rPr lang="en-US" sz="2400" dirty="0" smtClean="0"/>
              <a:t>rehabilitation, </a:t>
            </a:r>
            <a:r>
              <a:rPr lang="en-US" sz="2400" dirty="0"/>
              <a:t>behavioral </a:t>
            </a:r>
            <a:r>
              <a:rPr lang="en-US" sz="2400" dirty="0" smtClean="0"/>
              <a:t>health, and </a:t>
            </a:r>
            <a:r>
              <a:rPr lang="en-US" sz="2400" dirty="0"/>
              <a:t>eldercare </a:t>
            </a:r>
            <a:r>
              <a:rPr lang="en-US" sz="2400" dirty="0" smtClean="0"/>
              <a:t>is </a:t>
            </a:r>
            <a:r>
              <a:rPr lang="en-US" sz="2400" dirty="0"/>
              <a:t>warranted</a:t>
            </a:r>
          </a:p>
        </p:txBody>
      </p:sp>
    </p:spTree>
    <p:extLst>
      <p:ext uri="{BB962C8B-B14F-4D97-AF65-F5344CB8AC3E}">
        <p14:creationId xmlns:p14="http://schemas.microsoft.com/office/powerpoint/2010/main" val="379506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Contact Information:</a:t>
            </a:r>
          </a:p>
          <a:p>
            <a:r>
              <a:rPr lang="en-US" dirty="0"/>
              <a:t>Wanting Cui</a:t>
            </a:r>
          </a:p>
          <a:p>
            <a:r>
              <a:rPr lang="en-US" dirty="0"/>
              <a:t>Email: wanting.cui@mssm.edu</a:t>
            </a:r>
          </a:p>
        </p:txBody>
      </p:sp>
    </p:spTree>
    <p:extLst>
      <p:ext uri="{BB962C8B-B14F-4D97-AF65-F5344CB8AC3E}">
        <p14:creationId xmlns:p14="http://schemas.microsoft.com/office/powerpoint/2010/main" val="366036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24687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To identify demographic groups of patients who have used telemedicine services before and after the start of the pandemic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To analyze how different demographic groups’ telehealth usage patterns change throughout the course of the pandemic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331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446895" cy="4023360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Telemedicine has been gaining popularity in recent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Some studies had successfully incorporated telemedicine in their treatment and management plans 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Some </a:t>
            </a:r>
            <a:r>
              <a:rPr lang="en-US" sz="2400" dirty="0"/>
              <a:t>cities and regions had issued ‘stay at home’ orders, since the start of the COVID-19 pandemic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More and more patients are seeking medical advice through telemedicine </a:t>
            </a:r>
            <a:r>
              <a:rPr lang="en-US" sz="2400" dirty="0" smtClean="0"/>
              <a:t>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Mount Sinai Health System has been offering secure outpatient video visits integrated into the patient portal of an electronic health record before and during the pandemic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71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State COVID-19 Timeline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404030"/>
              </p:ext>
            </p:extLst>
          </p:nvPr>
        </p:nvGraphicFramePr>
        <p:xfrm>
          <a:off x="1096963" y="1846263"/>
          <a:ext cx="7894637" cy="4183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173">
                  <a:extLst>
                    <a:ext uri="{9D8B030D-6E8A-4147-A177-3AD203B41FA5}">
                      <a16:colId xmlns:a16="http://schemas.microsoft.com/office/drawing/2014/main" val="784341102"/>
                    </a:ext>
                  </a:extLst>
                </a:gridCol>
                <a:gridCol w="5847464">
                  <a:extLst>
                    <a:ext uri="{9D8B030D-6E8A-4147-A177-3AD203B41FA5}">
                      <a16:colId xmlns:a16="http://schemas.microsoft.com/office/drawing/2014/main" val="2333583825"/>
                    </a:ext>
                  </a:extLst>
                </a:gridCol>
              </a:tblGrid>
              <a:tr h="321774"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Date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3585" marR="127170" marT="39741" marB="39741" anchor="ctr"/>
                </a:tc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r>
                        <a:rPr lang="en-US" sz="900" dirty="0" smtClean="0">
                          <a:effectLst/>
                        </a:rPr>
                        <a:t>Event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27170" marR="63585" marT="39741" marB="39741" anchor="ctr"/>
                </a:tc>
                <a:extLst>
                  <a:ext uri="{0D108BD9-81ED-4DB2-BD59-A6C34878D82A}">
                    <a16:rowId xmlns:a16="http://schemas.microsoft.com/office/drawing/2014/main" val="2725332606"/>
                  </a:ext>
                </a:extLst>
              </a:tr>
              <a:tr h="321774"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March 1, 2020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3585" marR="127170" marT="39741" marB="39741" anchor="ctr"/>
                </a:tc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First COVID-19 case in New York State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27170" marR="63585" marT="39741" marB="39741" anchor="ctr"/>
                </a:tc>
                <a:extLst>
                  <a:ext uri="{0D108BD9-81ED-4DB2-BD59-A6C34878D82A}">
                    <a16:rowId xmlns:a16="http://schemas.microsoft.com/office/drawing/2014/main" val="3673706361"/>
                  </a:ext>
                </a:extLst>
              </a:tr>
              <a:tr h="321774"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March 14, 2020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3585" marR="127170" marT="39741" marB="39741" anchor="ctr"/>
                </a:tc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First two COVID-19 deaths in NYS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27170" marR="63585" marT="39741" marB="39741" anchor="ctr"/>
                </a:tc>
                <a:extLst>
                  <a:ext uri="{0D108BD9-81ED-4DB2-BD59-A6C34878D82A}">
                    <a16:rowId xmlns:a16="http://schemas.microsoft.com/office/drawing/2014/main" val="1545224772"/>
                  </a:ext>
                </a:extLst>
              </a:tr>
              <a:tr h="321774"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March 16, 2020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3585" marR="127170" marT="39741" marB="39741" anchor="ctr"/>
                </a:tc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NYC public schools close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27170" marR="63585" marT="39741" marB="39741" anchor="ctr"/>
                </a:tc>
                <a:extLst>
                  <a:ext uri="{0D108BD9-81ED-4DB2-BD59-A6C34878D82A}">
                    <a16:rowId xmlns:a16="http://schemas.microsoft.com/office/drawing/2014/main" val="1476845974"/>
                  </a:ext>
                </a:extLst>
              </a:tr>
              <a:tr h="321774"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March 17, 2020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3585" marR="127170" marT="39741" marB="39741" anchor="ctr"/>
                </a:tc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NYC bars and restaurants close, except for delivery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27170" marR="63585" marT="39741" marB="39741" anchor="ctr"/>
                </a:tc>
                <a:extLst>
                  <a:ext uri="{0D108BD9-81ED-4DB2-BD59-A6C34878D82A}">
                    <a16:rowId xmlns:a16="http://schemas.microsoft.com/office/drawing/2014/main" val="2581924960"/>
                  </a:ext>
                </a:extLst>
              </a:tr>
              <a:tr h="321774"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March 22, 2020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3585" marR="127170" marT="39741" marB="39741" anchor="ctr"/>
                </a:tc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NYS on Pause Program begins, all non-essential workers must stay home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27170" marR="63585" marT="39741" marB="39741" anchor="ctr"/>
                </a:tc>
                <a:extLst>
                  <a:ext uri="{0D108BD9-81ED-4DB2-BD59-A6C34878D82A}">
                    <a16:rowId xmlns:a16="http://schemas.microsoft.com/office/drawing/2014/main" val="2644424297"/>
                  </a:ext>
                </a:extLst>
              </a:tr>
              <a:tr h="321774"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March 28, 2020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3585" marR="127170" marT="39741" marB="39741" anchor="ctr"/>
                </a:tc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Governor Cuomo halts all nonessential construction sites in NYS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27170" marR="63585" marT="39741" marB="39741" anchor="ctr"/>
                </a:tc>
                <a:extLst>
                  <a:ext uri="{0D108BD9-81ED-4DB2-BD59-A6C34878D82A}">
                    <a16:rowId xmlns:a16="http://schemas.microsoft.com/office/drawing/2014/main" val="3201529652"/>
                  </a:ext>
                </a:extLst>
              </a:tr>
              <a:tr h="321774"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June 8, 2020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3585" marR="127170" marT="39741" marB="39741" anchor="ctr"/>
                </a:tc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NYC begins Phase 1 reopening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27170" marR="63585" marT="39741" marB="39741" anchor="ctr"/>
                </a:tc>
                <a:extLst>
                  <a:ext uri="{0D108BD9-81ED-4DB2-BD59-A6C34878D82A}">
                    <a16:rowId xmlns:a16="http://schemas.microsoft.com/office/drawing/2014/main" val="1317987065"/>
                  </a:ext>
                </a:extLst>
              </a:tr>
              <a:tr h="321774"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June 22, 2020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3585" marR="127170" marT="39741" marB="39741" anchor="ctr"/>
                </a:tc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NYC begins phase 2 of reopening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27170" marR="63585" marT="39741" marB="39741" anchor="ctr"/>
                </a:tc>
                <a:extLst>
                  <a:ext uri="{0D108BD9-81ED-4DB2-BD59-A6C34878D82A}">
                    <a16:rowId xmlns:a16="http://schemas.microsoft.com/office/drawing/2014/main" val="4101653075"/>
                  </a:ext>
                </a:extLst>
              </a:tr>
              <a:tr h="321774"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June 24, 2020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3585" marR="127170" marT="39741" marB="39741" anchor="ctr"/>
                </a:tc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NY, NJ and CT require travelers to self-quarantine for 14 days if traveling from hot spots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27170" marR="63585" marT="39741" marB="39741" anchor="ctr"/>
                </a:tc>
                <a:extLst>
                  <a:ext uri="{0D108BD9-81ED-4DB2-BD59-A6C34878D82A}">
                    <a16:rowId xmlns:a16="http://schemas.microsoft.com/office/drawing/2014/main" val="3321043851"/>
                  </a:ext>
                </a:extLst>
              </a:tr>
              <a:tr h="321774"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July 6, 2020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3585" marR="127170" marT="39741" marB="39741" anchor="ctr"/>
                </a:tc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U.S. COVID-19 deaths surpass 130,000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27170" marR="63585" marT="39741" marB="39741" anchor="ctr"/>
                </a:tc>
                <a:extLst>
                  <a:ext uri="{0D108BD9-81ED-4DB2-BD59-A6C34878D82A}">
                    <a16:rowId xmlns:a16="http://schemas.microsoft.com/office/drawing/2014/main" val="493499837"/>
                  </a:ext>
                </a:extLst>
              </a:tr>
              <a:tr h="321774"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July 6, 2020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3585" marR="127170" marT="39741" marB="39741" anchor="ctr"/>
                </a:tc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NYC begins Phase 3 of reopening, without indoor dining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27170" marR="63585" marT="39741" marB="39741" anchor="ctr"/>
                </a:tc>
                <a:extLst>
                  <a:ext uri="{0D108BD9-81ED-4DB2-BD59-A6C34878D82A}">
                    <a16:rowId xmlns:a16="http://schemas.microsoft.com/office/drawing/2014/main" val="2569574051"/>
                  </a:ext>
                </a:extLst>
              </a:tr>
              <a:tr h="321774"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July 19, 2020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3585" marR="127170" marT="39741" marB="39741" anchor="ctr"/>
                </a:tc>
                <a:tc>
                  <a:txBody>
                    <a:bodyPr/>
                    <a:lstStyle/>
                    <a:p>
                      <a:pPr marL="95250" indent="226695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NYC begins Phase 4 reopening, excluding malls, museums and indoor dining/bars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27170" marR="63585" marT="39741" marB="39741" anchor="ctr"/>
                </a:tc>
                <a:extLst>
                  <a:ext uri="{0D108BD9-81ED-4DB2-BD59-A6C34878D82A}">
                    <a16:rowId xmlns:a16="http://schemas.microsoft.com/office/drawing/2014/main" val="3136647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59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/>
              <a:t>Extracted from electronic medical records (EMR) at Mount Sinai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All patients who used telemedicine services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Telehealth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Video Visit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Telephone Visit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Non Face to Face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Telemedicine Visit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De-identified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Time: 01/2019 – 07/2020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62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Variables: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Patients’ demographics (Age, Sex, Race)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Diagnoses with ICD10 codes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Medical history with ICD10 codes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Inclusion </a:t>
            </a:r>
            <a:r>
              <a:rPr lang="en-US" sz="2400" dirty="0"/>
              <a:t>Criteria: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18 years and older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No missing Variables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9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300" dirty="0" smtClean="0"/>
              <a:t> New </a:t>
            </a:r>
            <a:r>
              <a:rPr lang="en-US" sz="3300" dirty="0" smtClean="0"/>
              <a:t>Variables: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400" dirty="0" smtClean="0"/>
              <a:t>Mapped </a:t>
            </a:r>
            <a:r>
              <a:rPr lang="en-US" sz="3400" dirty="0"/>
              <a:t>primary diagnoses into body </a:t>
            </a:r>
            <a:r>
              <a:rPr lang="en-US" sz="3400" dirty="0" smtClean="0"/>
              <a:t>systems</a:t>
            </a:r>
            <a:endParaRPr lang="en-US" sz="31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300" dirty="0" err="1" smtClean="0"/>
              <a:t>Age_cat</a:t>
            </a:r>
            <a:r>
              <a:rPr lang="en-US" sz="3300" dirty="0" smtClean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3300" dirty="0" smtClean="0"/>
              <a:t>Young Adults: 18 – 39 years old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3300" dirty="0" smtClean="0"/>
              <a:t>Middle-age Adults: 40 – 64 years old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3300" dirty="0" smtClean="0"/>
              <a:t>Older Adults: 65 or older years old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300" dirty="0" smtClean="0"/>
              <a:t>Pandemic indicator: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3300" dirty="0" smtClean="0"/>
              <a:t>Prior to the start of pandemic (0): services delivered before week 61 (first week of March 2020) of the study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3300" dirty="0" smtClean="0"/>
              <a:t>After the start of pandemic (1): services delivered after week 61 of the study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300" dirty="0" smtClean="0"/>
              <a:t>Frequency indicator: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3300" dirty="0" smtClean="0"/>
              <a:t>Frequent (1): </a:t>
            </a:r>
            <a:r>
              <a:rPr lang="en-US" sz="3300" dirty="0"/>
              <a:t>patients who have used the service at least 3 times and the average interval between services is at least 14 </a:t>
            </a:r>
            <a:r>
              <a:rPr lang="en-US" sz="3300" dirty="0" smtClean="0"/>
              <a:t>days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3300" dirty="0" smtClean="0"/>
              <a:t>Infrequent (0): None frequent patients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3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Logistic regression 1: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Dataset: All patients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Dependent Variable: Pandemic indicator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Independent Variable: </a:t>
            </a:r>
            <a:r>
              <a:rPr lang="en-US" sz="2400" dirty="0" err="1" smtClean="0"/>
              <a:t>Age_cat</a:t>
            </a:r>
            <a:r>
              <a:rPr lang="en-US" sz="2400" dirty="0" smtClean="0"/>
              <a:t>, sex, race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Logistic regression </a:t>
            </a:r>
            <a:r>
              <a:rPr lang="en-US" sz="2400" dirty="0" smtClean="0"/>
              <a:t>2: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Dataset</a:t>
            </a:r>
            <a:r>
              <a:rPr lang="en-US" sz="2400" dirty="0" smtClean="0"/>
              <a:t>: Patients who use the telemedicine prior to Pandemic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Dependent Variable: </a:t>
            </a:r>
            <a:r>
              <a:rPr lang="en-US" sz="2400" dirty="0" smtClean="0"/>
              <a:t>Frequency </a:t>
            </a:r>
            <a:r>
              <a:rPr lang="en-US" sz="2400" dirty="0"/>
              <a:t>indicator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Independent Variable: </a:t>
            </a:r>
            <a:r>
              <a:rPr lang="en-US" sz="2400" dirty="0" err="1"/>
              <a:t>Age_cat</a:t>
            </a:r>
            <a:r>
              <a:rPr lang="en-US" sz="2400" dirty="0"/>
              <a:t>, sex, </a:t>
            </a:r>
            <a:r>
              <a:rPr lang="en-US" sz="2400" dirty="0" smtClean="0"/>
              <a:t>race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Logistic </a:t>
            </a:r>
            <a:r>
              <a:rPr lang="en-US" sz="2400" dirty="0"/>
              <a:t>regression </a:t>
            </a:r>
            <a:r>
              <a:rPr lang="en-US" sz="2400" dirty="0" smtClean="0"/>
              <a:t>3: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Dataset: Patients who use the telemedicine </a:t>
            </a:r>
            <a:r>
              <a:rPr lang="en-US" sz="2400" dirty="0" smtClean="0"/>
              <a:t>after the start of </a:t>
            </a:r>
            <a:r>
              <a:rPr lang="en-US" sz="2400" dirty="0"/>
              <a:t>Pandemic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Dependent Variable: Frequency indicator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Independent Variable: </a:t>
            </a:r>
            <a:r>
              <a:rPr lang="en-US" sz="2400" dirty="0" err="1"/>
              <a:t>Age_cat</a:t>
            </a:r>
            <a:r>
              <a:rPr lang="en-US" sz="2400" dirty="0"/>
              <a:t>, sex, race</a:t>
            </a:r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30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Number of patients: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Prior to the pandemic: 2053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After the pandemic: 127,572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Frequent user: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Prior to the pandemic: </a:t>
            </a:r>
            <a:r>
              <a:rPr lang="en-US" sz="2400" dirty="0" smtClean="0"/>
              <a:t>647 (30%)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After the pandemic: </a:t>
            </a:r>
            <a:r>
              <a:rPr lang="en-US" sz="2400" dirty="0" smtClean="0"/>
              <a:t>10,398 (8%)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35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5839</TotalTime>
  <Words>928</Words>
  <Application>Microsoft Office PowerPoint</Application>
  <PresentationFormat>Widescreen</PresentationFormat>
  <Paragraphs>195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MS Mincho</vt:lpstr>
      <vt:lpstr>Times New Roman</vt:lpstr>
      <vt:lpstr>Retrospect</vt:lpstr>
      <vt:lpstr>Impact of COVID-19 Pandemic on Use of Telemedicine Services in an Academic Medical Center</vt:lpstr>
      <vt:lpstr>Objective</vt:lpstr>
      <vt:lpstr>Introduction</vt:lpstr>
      <vt:lpstr>New York State COVID-19 Timeline</vt:lpstr>
      <vt:lpstr>Method</vt:lpstr>
      <vt:lpstr>Method</vt:lpstr>
      <vt:lpstr>Method</vt:lpstr>
      <vt:lpstr>Method</vt:lpstr>
      <vt:lpstr>Result</vt:lpstr>
      <vt:lpstr>Result</vt:lpstr>
      <vt:lpstr>Result</vt:lpstr>
      <vt:lpstr>Logistic Regression</vt:lpstr>
      <vt:lpstr>Body System</vt:lpstr>
      <vt:lpstr>Discussion</vt:lpstr>
      <vt:lpstr>Discussion</vt:lpstr>
      <vt:lpstr>Conclusion</vt:lpstr>
      <vt:lpstr>Thank You!</vt:lpstr>
    </vt:vector>
  </TitlesOfParts>
  <Company>The Mount Sinai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COVID-19 Pandemic on Use of Telemedicine Services in an Academic Medical Center</dc:title>
  <dc:creator>Cui, Wanting</dc:creator>
  <cp:lastModifiedBy>Cui, Wanting</cp:lastModifiedBy>
  <cp:revision>18</cp:revision>
  <dcterms:created xsi:type="dcterms:W3CDTF">2021-05-11T18:08:57Z</dcterms:created>
  <dcterms:modified xsi:type="dcterms:W3CDTF">2021-05-15T19:35:36Z</dcterms:modified>
</cp:coreProperties>
</file>