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3" r:id="rId5"/>
    <p:sldId id="262" r:id="rId6"/>
    <p:sldId id="256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1DE49-73E4-4557-AA10-DF442A93A5C7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93A2-3467-48B7-AFCD-BB204594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16DA-1F92-4251-8FA1-CBB491D6C232}" type="datetime1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7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E0FC-50C5-4753-B79B-070E81F570FB}" type="datetime1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6C5C-4696-4224-97E5-8BE3CDCB9F1F}" type="datetime1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B00-3C26-4850-B162-F9F108DD984C}" type="datetime1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4980-5464-4568-88A9-6704053736FB}" type="datetime1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8A43-0B26-414A-8634-15B25DBB70E1}" type="datetime1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87EA-36CD-4281-812F-FD722B4BC9A6}" type="datetime1">
              <a:rPr lang="en-US" smtClean="0"/>
              <a:t>5/14/21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204-7EBE-4636-9875-FD365C548E4A}" type="datetime1">
              <a:rPr lang="en-US" smtClean="0"/>
              <a:t>5/14/21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7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D472-32E5-4073-AE7B-7BF35300941E}" type="datetime1">
              <a:rPr lang="en-US" smtClean="0"/>
              <a:t>5/14/21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FD9E-5FF7-4CB9-8336-F7503B83E868}" type="datetime1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7DF3-2591-417A-B8B9-26F5C09934C6}" type="datetime1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7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FC20A-77CB-447B-ADAE-E1F7C29B6713}" type="datetime1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E560-DFCC-429D-B84A-3B8E3347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6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797" y="2129764"/>
            <a:ext cx="1024440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Identifying Common Outcome Sets in Covid-19 </a:t>
            </a:r>
          </a:p>
          <a:p>
            <a:pPr algn="ctr"/>
            <a:r>
              <a:rPr lang="en-US" sz="4000" b="1" dirty="0"/>
              <a:t>Clinical Trials Using ClinicalTrials.gov 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Irena PARVANOVA, PhD and Joseph FINKELSTEIN, MD, PhD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Center for Biomedical and Population Health Informatics </a:t>
            </a:r>
            <a:endParaRPr lang="en-US" sz="2400" i="1" dirty="0"/>
          </a:p>
          <a:p>
            <a:pPr algn="ctr"/>
            <a:r>
              <a:rPr lang="en-US" sz="2400" i="1" dirty="0"/>
              <a:t>Icahn School of Medicine at Mount Sinai, New York, NY,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-211168" y="6337171"/>
            <a:ext cx="10563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en-US" sz="1100" dirty="0">
                <a:ea typeface="MS Mincho"/>
              </a:rPr>
              <a:t>Irena PARVANOVA,</a:t>
            </a:r>
            <a:r>
              <a:rPr lang="en-GB" sz="1100" dirty="0">
                <a:ea typeface="MS Mincho"/>
              </a:rPr>
              <a:t> PhD, </a:t>
            </a:r>
            <a:r>
              <a:rPr lang="en-US" sz="1100" dirty="0"/>
              <a:t>Center for Biomedical and Population Health Informatics</a:t>
            </a:r>
            <a:r>
              <a:rPr lang="en-GB" sz="1100" dirty="0">
                <a:ea typeface="MS Mincho"/>
              </a:rPr>
              <a:t>, </a:t>
            </a:r>
          </a:p>
          <a:p>
            <a:pPr indent="228600" algn="just"/>
            <a:r>
              <a:rPr lang="en-GB" sz="1100" dirty="0">
                <a:ea typeface="MS Mincho"/>
              </a:rPr>
              <a:t>Icahn School of Medicine at Mount Sinai, New York, NY, E-mail: Irena.Parvanova@mountsinai.org</a:t>
            </a:r>
            <a:endParaRPr lang="en-US" sz="1100" dirty="0">
              <a:effectLst/>
              <a:ea typeface="MS Minch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z="1400" b="1" smtClean="0">
                <a:solidFill>
                  <a:schemeClr val="tx1"/>
                </a:solidFill>
              </a:rPr>
              <a:t>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46712" cy="108667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CD614ED-E042-1648-ABDA-60364F1BF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6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52"/>
    </mc:Choice>
    <mc:Fallback>
      <p:transition spd="slow" advTm="15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209" y="1179443"/>
            <a:ext cx="111715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Core outcome sets (COS) facilitate evidence synthesis, transparency in outcome reporting, and standardization in clinical research.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Publicly available repositories, such as ClinicalTrials.gov (CTG), provide access to clinical trial characteristics, including primary and secondary outcomes, to be analyzed by a broad set of tools.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With growing number of COVID-19 clinical trials, COS development may assist to standardize, aggregate, share, and analyze research results in a harmonized way.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53441" y="130073"/>
            <a:ext cx="6285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COVID-19 Core Outcome Sets (COS)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z="1400" b="1" smtClean="0">
                <a:solidFill>
                  <a:schemeClr val="tx1"/>
                </a:solidFill>
              </a:rPr>
              <a:t>2</a:t>
            </a:fld>
            <a:endParaRPr lang="en-US" sz="1400" b="1">
              <a:solidFill>
                <a:schemeClr val="tx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4A47BFF-2EDF-064E-9DFC-D1D21121E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96"/>
    </mc:Choice>
    <mc:Fallback>
      <p:transition spd="slow" advTm="28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96" y="722817"/>
            <a:ext cx="109926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ClinicalTrials.gov was queried using the following keywords: </a:t>
            </a:r>
          </a:p>
          <a:p>
            <a:r>
              <a:rPr lang="en-US" sz="2400" dirty="0"/>
              <a:t>   - “COVID-19” was typed in the “Other terms” field.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- “United States” was selected in “Country”.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-  “NIH” was selected in </a:t>
            </a:r>
          </a:p>
          <a:p>
            <a:r>
              <a:rPr lang="en-US" sz="2400" dirty="0"/>
              <a:t>      “Funder Type”.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161738" y="66260"/>
            <a:ext cx="1907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0" t="39935" r="11963" b="1355"/>
          <a:stretch/>
        </p:blipFill>
        <p:spPr>
          <a:xfrm>
            <a:off x="6846570" y="2405409"/>
            <a:ext cx="4526280" cy="350491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0201" y="6356350"/>
            <a:ext cx="2743200" cy="365125"/>
          </a:xfrm>
        </p:spPr>
        <p:txBody>
          <a:bodyPr/>
          <a:lstStyle/>
          <a:p>
            <a:fld id="{A8B8E560-DFCC-429D-B84A-3B8E3347967A}" type="slidenum">
              <a:rPr lang="en-US" sz="1400" b="1" smtClean="0">
                <a:solidFill>
                  <a:schemeClr val="tx1"/>
                </a:solidFill>
              </a:rPr>
              <a:t>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16" y="6573520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https://clinicaltrials.gov/ct2/home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" r="79775" b="4253"/>
          <a:stretch/>
        </p:blipFill>
        <p:spPr>
          <a:xfrm>
            <a:off x="3465478" y="3235960"/>
            <a:ext cx="3116221" cy="33375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19590" r="62256" b="19590"/>
          <a:stretch/>
        </p:blipFill>
        <p:spPr>
          <a:xfrm>
            <a:off x="6846570" y="1696206"/>
            <a:ext cx="4526280" cy="6858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B68FF39-9854-2F46-8FB7-34213EB89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23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05"/>
    </mc:Choice>
    <mc:Fallback>
      <p:transition spd="slow" advTm="27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z="1400" b="1" smtClean="0">
                <a:solidFill>
                  <a:schemeClr val="tx1"/>
                </a:solidFill>
              </a:rPr>
              <a:t>4</a:t>
            </a:fld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" y="868307"/>
            <a:ext cx="109080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lvl="0"/>
            <a:endParaRPr lang="en-US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400" dirty="0"/>
              <a:t>Our query resulted in the identification of 120 NIH-funded clinical trials.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400" dirty="0"/>
              <a:t>The analytical data set was used for COVID-19 COS development by evaluating and ranking clinical trials outcomes.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400" dirty="0"/>
              <a:t>COVID-19 major clinical outcomes were identified based on their representation in at least 1% of the eligible studies.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1738" y="66260"/>
            <a:ext cx="1907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16" y="6573520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https://clinicaltrials.gov/ct2/home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542D0D9-0CEE-A247-BC91-4A10B3EA1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84"/>
    </mc:Choice>
    <mc:Fallback>
      <p:transition spd="slow" advTm="22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789" y="2521122"/>
            <a:ext cx="116242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COVID-19 COS comprised of 25 major clinical outcomes which were identified and ranked by our query.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Mortality, mental health status, and the presence of COVID-19 antibodies in the blood plasm are the at the top of the ranked list.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61738" y="66260"/>
            <a:ext cx="156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z="1400" b="1" smtClean="0">
                <a:solidFill>
                  <a:schemeClr val="tx1"/>
                </a:solidFill>
              </a:rPr>
              <a:t>5</a:t>
            </a:fld>
            <a:endParaRPr lang="en-US" sz="1400" b="1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7314C1-1ACF-BF41-A423-B1BD0760D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56"/>
    </mc:Choice>
    <mc:Fallback>
      <p:transition spd="slow" advTm="22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16933"/>
              </p:ext>
            </p:extLst>
          </p:nvPr>
        </p:nvGraphicFramePr>
        <p:xfrm>
          <a:off x="2345635" y="53007"/>
          <a:ext cx="8627165" cy="673446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77770">
                  <a:extLst>
                    <a:ext uri="{9D8B030D-6E8A-4147-A177-3AD203B41FA5}">
                      <a16:colId xmlns:a16="http://schemas.microsoft.com/office/drawing/2014/main" val="1842182661"/>
                    </a:ext>
                  </a:extLst>
                </a:gridCol>
                <a:gridCol w="7340313">
                  <a:extLst>
                    <a:ext uri="{9D8B030D-6E8A-4147-A177-3AD203B41FA5}">
                      <a16:colId xmlns:a16="http://schemas.microsoft.com/office/drawing/2014/main" val="3426875705"/>
                    </a:ext>
                  </a:extLst>
                </a:gridCol>
                <a:gridCol w="709082">
                  <a:extLst>
                    <a:ext uri="{9D8B030D-6E8A-4147-A177-3AD203B41FA5}">
                      <a16:colId xmlns:a16="http://schemas.microsoft.com/office/drawing/2014/main" val="1918040892"/>
                    </a:ext>
                  </a:extLst>
                </a:gridCol>
              </a:tblGrid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Outcomes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3822554022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Mortality due to COVID-19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593014073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Mental health impact of COVID-19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1896676872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Anti-SARS-COV-2 antibodies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2306924615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Patients - hospitalization for their COVID-19 disease or die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2106365807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SARS-CoV-2 PCR/RT-PCR test results/nasal swabs samples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1737306882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Severity of COVID-19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3083342880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Determine CD8 T cells that are responsive to SARS-CoV-2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1485822298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Phone surveys/Questionnaire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2270484278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hospitalized and activity scale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2515363360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 minute walk test distance; monitoring physical activity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4125887375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Inflammatory responses of cells in lung and circulation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3517058281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Collection of convalescent plasma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3817409396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Frequency and grade of adverse events (AEs)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3895013936"/>
                  </a:ext>
                </a:extLst>
              </a:tr>
              <a:tr h="21635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 of recovery/Recovered patients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685170768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Anti-SARS-COV-2 antibodies overtime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3323645296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 to improvement in oxygenation/Hospitalized on oxygen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1952932049"/>
                  </a:ext>
                </a:extLst>
              </a:tr>
              <a:tr h="30752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Percentage of participants with immunity to COVID-19 vaccines over time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1768053221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Physical symptoms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3803798143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Reward imbalance/Bullimia nevrosa during COVID-19 pandemic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1822465602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Diagnostic test sensitivity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4060844282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Hospitalization for cardiovascular/pulmonary events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2455382508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Clinical outcomes for cancer patients during COVID-19 pandemic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2194019919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Change in weight/Change in HbA1C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791105849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Women/ Postpartum Care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2690261110"/>
                  </a:ext>
                </a:extLst>
              </a:tr>
              <a:tr h="27693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Child's Immunization Status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53868" marR="53868" marT="0" marB="0" anchor="b"/>
                </a:tc>
                <a:extLst>
                  <a:ext uri="{0D108BD9-81ED-4DB2-BD59-A6C34878D82A}">
                    <a16:rowId xmlns:a16="http://schemas.microsoft.com/office/drawing/2014/main" val="15488774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577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5420" y="0"/>
            <a:ext cx="217226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Covid-19 </a:t>
            </a:r>
          </a:p>
          <a:p>
            <a:r>
              <a:rPr lang="en-US" sz="2600" b="1" dirty="0"/>
              <a:t>Core Outcome</a:t>
            </a:r>
          </a:p>
          <a:p>
            <a:r>
              <a:rPr lang="en-US" sz="2600" b="1" dirty="0"/>
              <a:t>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z="1400" b="1" smtClean="0">
                <a:solidFill>
                  <a:schemeClr val="tx1"/>
                </a:solidFill>
              </a:rPr>
              <a:t>6</a:t>
            </a:fld>
            <a:endParaRPr lang="en-US" sz="1400" b="1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201" y="672227"/>
            <a:ext cx="5428031" cy="549602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ADB60E5-72F2-774F-82D5-B6121A5616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85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02"/>
    </mc:Choice>
    <mc:Fallback>
      <p:transition spd="slow" advTm="29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417" y="1062512"/>
            <a:ext cx="116751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Using ClinicalTrials.gov, we analyzed COVID-19-related outcomes in NIH-funded clinical trials. 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We concluded that CTG analytics can be instrumental for COVID-19 COS development.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 Future analysis should include a broader number of international trials and more granular approach and ontology-driven pipelines for outcome extraction and curation.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In the future, the platform should also include crowdsourcing functionality for engaging multidisciplinary researchers in ranking COS candidates.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470" y="116822"/>
            <a:ext cx="4947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z="1400" b="1" smtClean="0">
                <a:solidFill>
                  <a:schemeClr val="tx1"/>
                </a:solidFill>
              </a:rPr>
              <a:t>7</a:t>
            </a:fld>
            <a:endParaRPr lang="en-US" sz="1400" b="1">
              <a:solidFill>
                <a:schemeClr val="tx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F7A1277-45F9-9946-91A1-F18A923E5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5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89"/>
    </mc:Choice>
    <mc:Fallback>
      <p:transition spd="slow" advTm="31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E560-DFCC-429D-B84A-3B8E3347967A}" type="slidenum">
              <a:rPr lang="en-US" sz="1400" b="1" smtClean="0">
                <a:solidFill>
                  <a:schemeClr val="tx1"/>
                </a:solidFill>
              </a:rPr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8890" y="2136339"/>
            <a:ext cx="70637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Thank You!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Questions?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3B71807-5EE1-3445-9506-E52F717FD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7"/>
    </mc:Choice>
    <mc:Fallback>
      <p:transition spd="slow" advTm="4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660</Words>
  <Application>Microsoft Macintosh PowerPoint</Application>
  <PresentationFormat>Widescreen</PresentationFormat>
  <Paragraphs>155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Mincho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Mount Sinai Health System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Parvanova, Irena</dc:creator>
  <cp:lastModifiedBy>Microsoft Office User</cp:lastModifiedBy>
  <cp:revision>62</cp:revision>
  <dcterms:created xsi:type="dcterms:W3CDTF">2021-05-12T19:12:48Z</dcterms:created>
  <dcterms:modified xsi:type="dcterms:W3CDTF">2021-05-14T20:00:52Z</dcterms:modified>
</cp:coreProperties>
</file>