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5" r:id="rId10"/>
    <p:sldId id="263" r:id="rId11"/>
    <p:sldId id="261" r:id="rId12"/>
    <p:sldId id="267" r:id="rId13"/>
    <p:sldId id="268" r:id="rId14"/>
    <p:sldId id="270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8937-0984-45FC-8CAD-7C273C7C9F6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36B9-9C45-4AAE-A5D6-7C3263DD793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85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8937-0984-45FC-8CAD-7C273C7C9F6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36B9-9C45-4AAE-A5D6-7C3263DD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2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8937-0984-45FC-8CAD-7C273C7C9F6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36B9-9C45-4AAE-A5D6-7C3263DD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6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8937-0984-45FC-8CAD-7C273C7C9F6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36B9-9C45-4AAE-A5D6-7C3263DD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6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8937-0984-45FC-8CAD-7C273C7C9F6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36B9-9C45-4AAE-A5D6-7C3263DD793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10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8937-0984-45FC-8CAD-7C273C7C9F6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36B9-9C45-4AAE-A5D6-7C3263DD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5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8937-0984-45FC-8CAD-7C273C7C9F6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36B9-9C45-4AAE-A5D6-7C3263DD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0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8937-0984-45FC-8CAD-7C273C7C9F6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36B9-9C45-4AAE-A5D6-7C3263DD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4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8937-0984-45FC-8CAD-7C273C7C9F6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36B9-9C45-4AAE-A5D6-7C3263DD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9CB8937-0984-45FC-8CAD-7C273C7C9F6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436B9-9C45-4AAE-A5D6-7C3263DD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3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8937-0984-45FC-8CAD-7C273C7C9F6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36B9-9C45-4AAE-A5D6-7C3263DD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9CB8937-0984-45FC-8CAD-7C273C7C9F6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1436B9-9C45-4AAE-A5D6-7C3263DD793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18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34026" y="454526"/>
            <a:ext cx="9144000" cy="23876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Latent COVID-19 Clusters in Patients with Chronic Respiratory Conditions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628273" y="3517065"/>
            <a:ext cx="9144000" cy="2540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Wanting </a:t>
            </a:r>
            <a:r>
              <a:rPr lang="en-US" dirty="0" smtClean="0"/>
              <a:t>Cui</a:t>
            </a:r>
            <a:r>
              <a:rPr lang="en-US" baseline="30000" dirty="0" smtClean="0"/>
              <a:t>1</a:t>
            </a:r>
            <a:r>
              <a:rPr lang="en-US" dirty="0" smtClean="0"/>
              <a:t>, MA, </a:t>
            </a:r>
            <a:r>
              <a:rPr lang="en-US" dirty="0"/>
              <a:t>Manuel </a:t>
            </a:r>
            <a:r>
              <a:rPr lang="en-US" dirty="0" smtClean="0"/>
              <a:t>Cabrera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r>
              <a:rPr lang="en-US" dirty="0"/>
              <a:t>MD, Joseph </a:t>
            </a:r>
            <a:r>
              <a:rPr lang="en-US" dirty="0" smtClean="0"/>
              <a:t>Finkelstein</a:t>
            </a:r>
            <a:r>
              <a:rPr lang="en-US" baseline="30000" dirty="0" smtClean="0"/>
              <a:t>1</a:t>
            </a:r>
            <a:r>
              <a:rPr lang="en-US" dirty="0" smtClean="0"/>
              <a:t>, </a:t>
            </a:r>
            <a:r>
              <a:rPr lang="en-US" dirty="0"/>
              <a:t>MD, </a:t>
            </a:r>
            <a:r>
              <a:rPr lang="en-US" dirty="0" smtClean="0"/>
              <a:t>PhD</a:t>
            </a:r>
            <a:endParaRPr lang="en-US" i="1" dirty="0" smtClean="0"/>
          </a:p>
          <a:p>
            <a:pPr algn="ctr"/>
            <a:r>
              <a:rPr lang="en-US" i="1" dirty="0" smtClean="0"/>
              <a:t>1. Icahn </a:t>
            </a:r>
            <a:r>
              <a:rPr lang="en-US" i="1" dirty="0"/>
              <a:t>School of Medicine at Mount Sinai, New York, </a:t>
            </a:r>
            <a:r>
              <a:rPr lang="en-US" i="1" dirty="0" smtClean="0"/>
              <a:t>USA</a:t>
            </a:r>
          </a:p>
          <a:p>
            <a:pPr algn="ctr"/>
            <a:r>
              <a:rPr lang="en-US" i="1" dirty="0" smtClean="0"/>
              <a:t>2. Columbia </a:t>
            </a:r>
            <a:r>
              <a:rPr lang="en-US" i="1" dirty="0"/>
              <a:t>University Irving Medical center, New York, </a:t>
            </a:r>
            <a:r>
              <a:rPr lang="en-US" i="1" dirty="0" smtClean="0"/>
              <a:t>USA</a:t>
            </a:r>
          </a:p>
          <a:p>
            <a:endParaRPr lang="en-US" i="1" dirty="0"/>
          </a:p>
          <a:p>
            <a:r>
              <a:rPr lang="en-US" i="1" dirty="0" smtClean="0"/>
              <a:t>EFMI STC </a:t>
            </a:r>
            <a:r>
              <a:rPr lang="en-US" i="1" dirty="0"/>
              <a:t>2020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811" y="0"/>
            <a:ext cx="1717189" cy="13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9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COVID-19 Positive Patients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Sample Size: </a:t>
            </a:r>
            <a:r>
              <a:rPr lang="en-US" sz="2400" dirty="0" smtClean="0"/>
              <a:t>1,029 </a:t>
            </a:r>
            <a:r>
              <a:rPr lang="en-US" sz="2400" dirty="0"/>
              <a:t>patients</a:t>
            </a:r>
          </a:p>
          <a:p>
            <a:pPr lvl="1"/>
            <a:r>
              <a:rPr lang="en-US" sz="2400" dirty="0"/>
              <a:t>Hospitalized: </a:t>
            </a:r>
            <a:r>
              <a:rPr lang="en-US" sz="2400" dirty="0" smtClean="0"/>
              <a:t>528</a:t>
            </a:r>
            <a:endParaRPr lang="en-US" sz="2400" dirty="0"/>
          </a:p>
          <a:p>
            <a:pPr lvl="1"/>
            <a:r>
              <a:rPr lang="en-US" sz="2400" dirty="0"/>
              <a:t>Not Hospitalized: </a:t>
            </a:r>
            <a:r>
              <a:rPr lang="en-US" sz="2400" dirty="0" smtClean="0"/>
              <a:t>501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400" dirty="0"/>
              <a:t>2</a:t>
            </a:r>
            <a:r>
              <a:rPr lang="en-US" sz="2400" dirty="0" smtClean="0"/>
              <a:t> </a:t>
            </a:r>
            <a:r>
              <a:rPr lang="en-US" sz="2400" dirty="0"/>
              <a:t>clusters were found</a:t>
            </a:r>
          </a:p>
          <a:p>
            <a:endParaRPr lang="en-US" dirty="0"/>
          </a:p>
        </p:txBody>
      </p:sp>
      <p:pic>
        <p:nvPicPr>
          <p:cNvPr id="9" name="Content Placeholder 8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13895" y="1846263"/>
            <a:ext cx="4345810" cy="40227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811" y="0"/>
            <a:ext cx="1717189" cy="13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3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COVID-19 Positive Patients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52138"/>
              </p:ext>
            </p:extLst>
          </p:nvPr>
        </p:nvGraphicFramePr>
        <p:xfrm>
          <a:off x="1822908" y="2089683"/>
          <a:ext cx="8607143" cy="3710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1163">
                  <a:extLst>
                    <a:ext uri="{9D8B030D-6E8A-4147-A177-3AD203B41FA5}">
                      <a16:colId xmlns:a16="http://schemas.microsoft.com/office/drawing/2014/main" val="2464764714"/>
                    </a:ext>
                  </a:extLst>
                </a:gridCol>
                <a:gridCol w="2966504">
                  <a:extLst>
                    <a:ext uri="{9D8B030D-6E8A-4147-A177-3AD203B41FA5}">
                      <a16:colId xmlns:a16="http://schemas.microsoft.com/office/drawing/2014/main" val="4174390218"/>
                    </a:ext>
                  </a:extLst>
                </a:gridCol>
                <a:gridCol w="3339476">
                  <a:extLst>
                    <a:ext uri="{9D8B030D-6E8A-4147-A177-3AD203B41FA5}">
                      <a16:colId xmlns:a16="http://schemas.microsoft.com/office/drawing/2014/main" val="2530794661"/>
                    </a:ext>
                  </a:extLst>
                </a:gridCol>
              </a:tblGrid>
              <a:tr h="302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Cluster 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Cluster 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807975"/>
                  </a:ext>
                </a:extLst>
              </a:tr>
              <a:tr h="302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Count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583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024099"/>
                  </a:ext>
                </a:extLst>
              </a:tr>
              <a:tr h="302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Alive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78.73%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82.74%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107240"/>
                  </a:ext>
                </a:extLst>
              </a:tr>
              <a:tr h="340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On Ventilator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7.89%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6.95%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929370"/>
                  </a:ext>
                </a:extLst>
              </a:tr>
              <a:tr h="302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ICU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16.47%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10.99%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009681"/>
                  </a:ext>
                </a:extLst>
              </a:tr>
              <a:tr h="302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HOSPITAL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61.06%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38.57%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535746"/>
                  </a:ext>
                </a:extLst>
              </a:tr>
              <a:tr h="30239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Comorbidity Index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889023"/>
                  </a:ext>
                </a:extLst>
              </a:tr>
              <a:tr h="302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mean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5.41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3.39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032705"/>
                  </a:ext>
                </a:extLst>
              </a:tr>
              <a:tr h="34539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std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3.10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2.27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576939"/>
                  </a:ext>
                </a:extLst>
              </a:tr>
              <a:tr h="30239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ICU Length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330397"/>
                  </a:ext>
                </a:extLst>
              </a:tr>
              <a:tr h="302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mean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0.74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56173"/>
                  </a:ext>
                </a:extLst>
              </a:tr>
              <a:tr h="302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std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3.51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33219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811" y="0"/>
            <a:ext cx="1717189" cy="13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894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COVID-19 Positive Patients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806876"/>
              </p:ext>
            </p:extLst>
          </p:nvPr>
        </p:nvGraphicFramePr>
        <p:xfrm>
          <a:off x="2154889" y="1952524"/>
          <a:ext cx="7943182" cy="4100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8039">
                  <a:extLst>
                    <a:ext uri="{9D8B030D-6E8A-4147-A177-3AD203B41FA5}">
                      <a16:colId xmlns:a16="http://schemas.microsoft.com/office/drawing/2014/main" val="3509988029"/>
                    </a:ext>
                  </a:extLst>
                </a:gridCol>
                <a:gridCol w="2953833">
                  <a:extLst>
                    <a:ext uri="{9D8B030D-6E8A-4147-A177-3AD203B41FA5}">
                      <a16:colId xmlns:a16="http://schemas.microsoft.com/office/drawing/2014/main" val="2617187006"/>
                    </a:ext>
                  </a:extLst>
                </a:gridCol>
                <a:gridCol w="3051310">
                  <a:extLst>
                    <a:ext uri="{9D8B030D-6E8A-4147-A177-3AD203B41FA5}">
                      <a16:colId xmlns:a16="http://schemas.microsoft.com/office/drawing/2014/main" val="3639617651"/>
                    </a:ext>
                  </a:extLst>
                </a:gridCol>
              </a:tblGrid>
              <a:tr h="341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Cluster 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Cluster 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098133"/>
                  </a:ext>
                </a:extLst>
              </a:tr>
              <a:tr h="3417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7566"/>
                  </a:ext>
                </a:extLst>
              </a:tr>
              <a:tr h="341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mean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65.78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58.85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754418"/>
                  </a:ext>
                </a:extLst>
              </a:tr>
              <a:tr h="341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std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15.72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18.62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094632"/>
                  </a:ext>
                </a:extLst>
              </a:tr>
              <a:tr h="3417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Sex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396088"/>
                  </a:ext>
                </a:extLst>
              </a:tr>
              <a:tr h="341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Female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62.95%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48.88%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640977"/>
                  </a:ext>
                </a:extLst>
              </a:tr>
              <a:tr h="341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Male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37.05%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51.12%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697993"/>
                  </a:ext>
                </a:extLst>
              </a:tr>
              <a:tr h="3417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Race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934153"/>
                  </a:ext>
                </a:extLst>
              </a:tr>
              <a:tr h="341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Asian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3.60%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4.71%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745135"/>
                  </a:ext>
                </a:extLst>
              </a:tr>
              <a:tr h="341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Black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31.56%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22.65%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05360"/>
                  </a:ext>
                </a:extLst>
              </a:tr>
              <a:tr h="341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Other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45.11%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45.07%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959237"/>
                  </a:ext>
                </a:extLst>
              </a:tr>
              <a:tr h="341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White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19.73%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27.58%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54835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811" y="0"/>
            <a:ext cx="1717189" cy="13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807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COVID-19 Positive Patients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976961"/>
              </p:ext>
            </p:extLst>
          </p:nvPr>
        </p:nvGraphicFramePr>
        <p:xfrm>
          <a:off x="1913759" y="1895936"/>
          <a:ext cx="8425442" cy="43290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4902">
                  <a:extLst>
                    <a:ext uri="{9D8B030D-6E8A-4147-A177-3AD203B41FA5}">
                      <a16:colId xmlns:a16="http://schemas.microsoft.com/office/drawing/2014/main" val="1734717034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379459802"/>
                    </a:ext>
                  </a:extLst>
                </a:gridCol>
                <a:gridCol w="2148840">
                  <a:extLst>
                    <a:ext uri="{9D8B030D-6E8A-4147-A177-3AD203B41FA5}">
                      <a16:colId xmlns:a16="http://schemas.microsoft.com/office/drawing/2014/main" val="70029956"/>
                    </a:ext>
                  </a:extLst>
                </a:gridCol>
              </a:tblGrid>
              <a:tr h="504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Body System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1" marR="4401" marT="4401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Cluster 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1" marR="4401" marT="4401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Cluster 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1" marR="4401" marT="4401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985330"/>
                  </a:ext>
                </a:extLst>
              </a:tr>
              <a:tr h="11663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3. Endocrine, nutritional, and metabolic diseases and immunity disorders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1" marR="4401" marT="4401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95.71%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1" marR="4401" marT="4401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57.85%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1" marR="4401" marT="4401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752268"/>
                  </a:ext>
                </a:extLst>
              </a:tr>
              <a:tr h="849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6. Diseases of the nervous system and sense organs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1" marR="4401" marT="4401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90.22%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1" marR="4401" marT="4401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37.89%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1" marR="4401" marT="4401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960886"/>
                  </a:ext>
                </a:extLst>
              </a:tr>
              <a:tr h="532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9. Diseases of the digestive system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1" marR="4401" marT="4401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83.88%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1" marR="4401" marT="4401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23.09%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1" marR="4401" marT="4401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254851"/>
                  </a:ext>
                </a:extLst>
              </a:tr>
              <a:tr h="638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10. Diseases of the genitourinary system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1" marR="4401" marT="4401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81.99%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1" marR="4401" marT="4401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38.34%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1" marR="4401" marT="4401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266738"/>
                  </a:ext>
                </a:extLst>
              </a:tr>
              <a:tr h="638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13. Diseases of the musculoskeletal system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1" marR="4401" marT="4401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91.77%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1" marR="4401" marT="4401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37.44%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1" marR="4401" marT="4401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711120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811" y="0"/>
            <a:ext cx="1717189" cy="13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217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177936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Around </a:t>
            </a:r>
            <a:r>
              <a:rPr lang="en-US" dirty="0"/>
              <a:t>44% of CLRD patients tested positive for COVID-19, which was similar to the statistic of all patients (45%) at Mount Sinai Health </a:t>
            </a:r>
            <a:r>
              <a:rPr lang="en-US" dirty="0" smtClean="0"/>
              <a:t>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Patients </a:t>
            </a:r>
            <a:r>
              <a:rPr lang="en-US" dirty="0"/>
              <a:t>who had COVID-19 had a 23% death rate, compared to the 2% death rate in the non COVID-19 </a:t>
            </a:r>
            <a:r>
              <a:rPr lang="en-US" dirty="0" smtClean="0"/>
              <a:t>cluster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Patients </a:t>
            </a:r>
            <a:r>
              <a:rPr lang="en-US" dirty="0"/>
              <a:t>with immunity disorders or diseases of the circulatory system were more likely to be subjected to the </a:t>
            </a:r>
            <a:r>
              <a:rPr lang="en-US" dirty="0" smtClean="0"/>
              <a:t>illness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Age and </a:t>
            </a:r>
            <a:r>
              <a:rPr lang="en-US" dirty="0"/>
              <a:t>comorbidities </a:t>
            </a:r>
            <a:r>
              <a:rPr lang="en-US" dirty="0" smtClean="0"/>
              <a:t>were </a:t>
            </a:r>
            <a:r>
              <a:rPr lang="en-US" dirty="0"/>
              <a:t>crucial </a:t>
            </a:r>
            <a:r>
              <a:rPr lang="en-US" dirty="0" smtClean="0"/>
              <a:t>factors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Cluster </a:t>
            </a:r>
            <a:r>
              <a:rPr lang="en-US" dirty="0"/>
              <a:t>analysis provided initial insights of COVID-19 subgroups and risk factors in patients with CLRD. This methodology could be applied in the future towards similar </a:t>
            </a:r>
            <a:r>
              <a:rPr lang="en-US" dirty="0" smtClean="0"/>
              <a:t>studies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811" y="0"/>
            <a:ext cx="1717189" cy="13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92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Contact Information:</a:t>
            </a:r>
          </a:p>
          <a:p>
            <a:r>
              <a:rPr lang="en-US" dirty="0"/>
              <a:t>Wanting Cui</a:t>
            </a:r>
          </a:p>
          <a:p>
            <a:r>
              <a:rPr lang="en-US" dirty="0"/>
              <a:t>Email: wanting.cui@mssm.edu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811" y="0"/>
            <a:ext cx="1717189" cy="13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2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083668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Unsupervised </a:t>
            </a:r>
            <a:r>
              <a:rPr lang="en-US" sz="2400" dirty="0"/>
              <a:t>machine learning has been successfully used in CLRD to identify latent clusters in such conditions as asthma </a:t>
            </a:r>
            <a:r>
              <a:rPr lang="en-US" sz="2400" dirty="0" smtClean="0"/>
              <a:t>and </a:t>
            </a:r>
            <a:r>
              <a:rPr lang="en-US" sz="2400" dirty="0"/>
              <a:t>chronic obstructive </a:t>
            </a:r>
            <a:r>
              <a:rPr lang="en-US" sz="2400" dirty="0" smtClean="0"/>
              <a:t>pulmonary </a:t>
            </a:r>
            <a:r>
              <a:rPr lang="en-US" sz="2400" dirty="0"/>
              <a:t>disease 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Cluster </a:t>
            </a:r>
            <a:r>
              <a:rPr lang="en-US" sz="2400" dirty="0"/>
              <a:t>analysis allowed to identify subgroups of COVID-19 patients with differing risk factors, comorbidities, and prognosis using electronic health records (EHR) 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The </a:t>
            </a:r>
            <a:r>
              <a:rPr lang="en-US" sz="2400" dirty="0"/>
              <a:t>goal of this study is to conduct cluster analysis of EHR data of CLRD patients who were tested for presence of severe acute respiratory syndrome coronavirus 2 (SARS-CoV-2)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811" y="0"/>
            <a:ext cx="1717189" cy="13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27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027732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Source</a:t>
            </a:r>
            <a:r>
              <a:rPr lang="en-US" sz="2400" dirty="0"/>
              <a:t>: Epic, an electronic health record at Mount Sinai Health 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De-identified data 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Time period: 2020/01 – 2020/04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Sample Size: </a:t>
            </a:r>
            <a:r>
              <a:rPr lang="en-US" sz="2400" dirty="0" smtClean="0"/>
              <a:t>2,422 </a:t>
            </a:r>
            <a:r>
              <a:rPr lang="en-US" sz="2400" dirty="0"/>
              <a:t>eligible </a:t>
            </a:r>
            <a:r>
              <a:rPr lang="en-US" sz="2400" dirty="0" smtClean="0"/>
              <a:t>patients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Filter criteria: </a:t>
            </a:r>
            <a:r>
              <a:rPr lang="en-US" sz="2400" dirty="0"/>
              <a:t>over 18 years old with CLRD based on presence of ICD-10 codes in the range of J40 – J47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Variables: age, sex, race, ethnicity, comorbidity index, COVID19 positive, ICU status, alive, </a:t>
            </a:r>
            <a:r>
              <a:rPr lang="en-US" sz="2400" dirty="0" smtClean="0"/>
              <a:t>18 </a:t>
            </a:r>
            <a:r>
              <a:rPr lang="en-US" sz="2400" dirty="0"/>
              <a:t>body systems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811" y="0"/>
            <a:ext cx="1717189" cy="13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4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015621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2400" dirty="0"/>
              <a:t>Chronicity, Body Systems and Comorbidity Index: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Derived from patient histories based on ICD-10 codes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Factor Analysis for Mixed Data (FAMD):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PCA (Principle Component Analysis) on numeric values and MCA (Multiple Correspondence Analysis) on categorical values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Reduced multi-collinearity issues between variables and achieved dimension reduction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811" y="15240"/>
            <a:ext cx="1717189" cy="13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050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K-means:</a:t>
            </a:r>
          </a:p>
          <a:p>
            <a:pPr lvl="1"/>
            <a:r>
              <a:rPr lang="en-US" sz="2400" dirty="0"/>
              <a:t>Experimented with 2 clusters to 18 clusters</a:t>
            </a:r>
          </a:p>
          <a:p>
            <a:pPr lvl="1"/>
            <a:r>
              <a:rPr lang="en-US" sz="2400" dirty="0"/>
              <a:t>Calculated the Within Cluster Sum of Squares (WCSS)</a:t>
            </a:r>
          </a:p>
          <a:p>
            <a:pPr lvl="1"/>
            <a:r>
              <a:rPr lang="en-US" sz="2400" dirty="0"/>
              <a:t>Plotted WCSS against the number of clusters</a:t>
            </a:r>
          </a:p>
          <a:p>
            <a:pPr lvl="1"/>
            <a:r>
              <a:rPr lang="en-US" sz="2400" dirty="0"/>
              <a:t>Used the elbow method to determine optimal number of </a:t>
            </a:r>
            <a:r>
              <a:rPr lang="en-US" sz="2400" dirty="0" smtClean="0"/>
              <a:t>clusters</a:t>
            </a:r>
          </a:p>
          <a:p>
            <a:pPr lvl="1"/>
            <a:endParaRPr lang="en-US" sz="2400" dirty="0"/>
          </a:p>
          <a:p>
            <a:pPr marL="201168" lvl="1" indent="0">
              <a:buNone/>
            </a:pPr>
            <a:r>
              <a:rPr lang="en-US" sz="2400" dirty="0" smtClean="0"/>
              <a:t>Subsets:</a:t>
            </a:r>
          </a:p>
          <a:p>
            <a:pPr lvl="1"/>
            <a:r>
              <a:rPr lang="en-US" sz="2400" dirty="0" smtClean="0"/>
              <a:t>All CLRD patients</a:t>
            </a:r>
          </a:p>
          <a:p>
            <a:pPr lvl="1"/>
            <a:r>
              <a:rPr lang="en-US" sz="2400" dirty="0" smtClean="0"/>
              <a:t>CLRD patients who tested positive for SARS-CoV-2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811" y="0"/>
            <a:ext cx="1717189" cy="13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31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All Patients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Sample Size: </a:t>
            </a:r>
            <a:r>
              <a:rPr lang="en-US" sz="2400" dirty="0" smtClean="0"/>
              <a:t>2,328 </a:t>
            </a:r>
            <a:r>
              <a:rPr lang="en-US" sz="2400" dirty="0"/>
              <a:t>patients</a:t>
            </a:r>
          </a:p>
          <a:p>
            <a:pPr lvl="1"/>
            <a:r>
              <a:rPr lang="en-US" sz="2400" dirty="0"/>
              <a:t>Positive: </a:t>
            </a:r>
            <a:r>
              <a:rPr lang="en-US" sz="2400" dirty="0" smtClean="0"/>
              <a:t>1,029 </a:t>
            </a:r>
            <a:r>
              <a:rPr lang="en-US" sz="2400" dirty="0"/>
              <a:t>patients</a:t>
            </a:r>
          </a:p>
          <a:p>
            <a:pPr lvl="1"/>
            <a:r>
              <a:rPr lang="en-US" sz="2400" dirty="0"/>
              <a:t>Negative: </a:t>
            </a:r>
            <a:r>
              <a:rPr lang="en-US" sz="2400" dirty="0" smtClean="0"/>
              <a:t>1,299 </a:t>
            </a:r>
            <a:r>
              <a:rPr lang="en-US" sz="2400" dirty="0"/>
              <a:t>patients</a:t>
            </a:r>
          </a:p>
          <a:p>
            <a:pPr lvl="1"/>
            <a:endParaRPr lang="en-US" sz="2400" dirty="0"/>
          </a:p>
          <a:p>
            <a:r>
              <a:rPr lang="en-US" sz="2400" dirty="0"/>
              <a:t>3</a:t>
            </a:r>
            <a:r>
              <a:rPr lang="en-US" sz="2400" dirty="0" smtClean="0"/>
              <a:t> </a:t>
            </a:r>
            <a:r>
              <a:rPr lang="en-US" sz="2400" dirty="0"/>
              <a:t>clusters were found</a:t>
            </a: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6388689" y="1931746"/>
            <a:ext cx="4535666" cy="3821102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811" y="0"/>
            <a:ext cx="1717189" cy="13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02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All Patients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477964"/>
              </p:ext>
            </p:extLst>
          </p:nvPr>
        </p:nvGraphicFramePr>
        <p:xfrm>
          <a:off x="1743016" y="2047973"/>
          <a:ext cx="8766927" cy="39141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0723">
                  <a:extLst>
                    <a:ext uri="{9D8B030D-6E8A-4147-A177-3AD203B41FA5}">
                      <a16:colId xmlns:a16="http://schemas.microsoft.com/office/drawing/2014/main" val="1782499748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1275941076"/>
                    </a:ext>
                  </a:extLst>
                </a:gridCol>
                <a:gridCol w="2388235">
                  <a:extLst>
                    <a:ext uri="{9D8B030D-6E8A-4147-A177-3AD203B41FA5}">
                      <a16:colId xmlns:a16="http://schemas.microsoft.com/office/drawing/2014/main" val="1641273874"/>
                    </a:ext>
                  </a:extLst>
                </a:gridCol>
                <a:gridCol w="2003869">
                  <a:extLst>
                    <a:ext uri="{9D8B030D-6E8A-4147-A177-3AD203B41FA5}">
                      <a16:colId xmlns:a16="http://schemas.microsoft.com/office/drawing/2014/main" val="3795935238"/>
                    </a:ext>
                  </a:extLst>
                </a:gridCol>
              </a:tblGrid>
              <a:tr h="300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Cluster 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Cluster 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Cluster 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486583"/>
                  </a:ext>
                </a:extLst>
              </a:tr>
              <a:tr h="300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Count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881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756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768578"/>
                  </a:ext>
                </a:extLst>
              </a:tr>
              <a:tr h="300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Alive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76.70%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93.42%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97.62%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692503"/>
                  </a:ext>
                </a:extLst>
              </a:tr>
              <a:tr h="3029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On Ventilator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8.39%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3.41%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1.59%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017689"/>
                  </a:ext>
                </a:extLst>
              </a:tr>
              <a:tr h="300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COVID19 </a:t>
                      </a:r>
                      <a:r>
                        <a:rPr lang="en-US" sz="1600" b="1" u="none" strike="noStrike" dirty="0" err="1">
                          <a:effectLst/>
                        </a:rPr>
                        <a:t>Pos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99.42%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38.37%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0.53%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484172"/>
                  </a:ext>
                </a:extLst>
              </a:tr>
              <a:tr h="300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ICU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16.35%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3.97%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0.40%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186677"/>
                  </a:ext>
                </a:extLst>
              </a:tr>
              <a:tr h="300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HOSPITAL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60.35%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34.17%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30.03%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76491"/>
                  </a:ext>
                </a:extLst>
              </a:tr>
              <a:tr h="30093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Comorbidity Index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091027"/>
                  </a:ext>
                </a:extLst>
              </a:tr>
              <a:tr h="300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mean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5.30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2.74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5.14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731813"/>
                  </a:ext>
                </a:extLst>
              </a:tr>
              <a:tr h="300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std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3.03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3.53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26756"/>
                  </a:ext>
                </a:extLst>
              </a:tr>
              <a:tr h="30093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ICU Length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08268"/>
                  </a:ext>
                </a:extLst>
              </a:tr>
              <a:tr h="300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mean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0.24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873435"/>
                  </a:ext>
                </a:extLst>
              </a:tr>
              <a:tr h="300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std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3.63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285354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811" y="0"/>
            <a:ext cx="1717189" cy="13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192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All Patients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757637"/>
              </p:ext>
            </p:extLst>
          </p:nvPr>
        </p:nvGraphicFramePr>
        <p:xfrm>
          <a:off x="1902249" y="1914427"/>
          <a:ext cx="8333295" cy="4100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1051">
                  <a:extLst>
                    <a:ext uri="{9D8B030D-6E8A-4147-A177-3AD203B41FA5}">
                      <a16:colId xmlns:a16="http://schemas.microsoft.com/office/drawing/2014/main" val="1162211884"/>
                    </a:ext>
                  </a:extLst>
                </a:gridCol>
                <a:gridCol w="2430780">
                  <a:extLst>
                    <a:ext uri="{9D8B030D-6E8A-4147-A177-3AD203B41FA5}">
                      <a16:colId xmlns:a16="http://schemas.microsoft.com/office/drawing/2014/main" val="3269379377"/>
                    </a:ext>
                  </a:extLst>
                </a:gridCol>
                <a:gridCol w="2356711">
                  <a:extLst>
                    <a:ext uri="{9D8B030D-6E8A-4147-A177-3AD203B41FA5}">
                      <a16:colId xmlns:a16="http://schemas.microsoft.com/office/drawing/2014/main" val="1654864190"/>
                    </a:ext>
                  </a:extLst>
                </a:gridCol>
                <a:gridCol w="1904753">
                  <a:extLst>
                    <a:ext uri="{9D8B030D-6E8A-4147-A177-3AD203B41FA5}">
                      <a16:colId xmlns:a16="http://schemas.microsoft.com/office/drawing/2014/main" val="3806151669"/>
                    </a:ext>
                  </a:extLst>
                </a:gridCol>
              </a:tblGrid>
              <a:tr h="341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Cluster 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Cluster 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Cluster 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021062"/>
                  </a:ext>
                </a:extLst>
              </a:tr>
              <a:tr h="34172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503012"/>
                  </a:ext>
                </a:extLst>
              </a:tr>
              <a:tr h="341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mean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65.99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52.47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579920"/>
                  </a:ext>
                </a:extLst>
              </a:tr>
              <a:tr h="341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std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15.62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19.15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16.87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11305"/>
                  </a:ext>
                </a:extLst>
              </a:tr>
              <a:tr h="34172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Sex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257047"/>
                  </a:ext>
                </a:extLst>
              </a:tr>
              <a:tr h="341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Female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59.91%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55.16%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67.72%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532975"/>
                  </a:ext>
                </a:extLst>
              </a:tr>
              <a:tr h="341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40.09%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44.84%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32.28%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275325"/>
                  </a:ext>
                </a:extLst>
              </a:tr>
              <a:tr h="34172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Race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400791"/>
                  </a:ext>
                </a:extLst>
              </a:tr>
              <a:tr h="341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Asian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4.05%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3.29%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3.57%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082057"/>
                  </a:ext>
                </a:extLst>
              </a:tr>
              <a:tr h="341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Black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30.25%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27.47%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27.91%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149735"/>
                  </a:ext>
                </a:extLst>
              </a:tr>
              <a:tr h="341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Other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45.59%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39.95%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39.02%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980052"/>
                  </a:ext>
                </a:extLst>
              </a:tr>
              <a:tr h="341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White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20.12%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29.28%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29.50%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331495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811" y="0"/>
            <a:ext cx="1717189" cy="13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4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All Patients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842544"/>
              </p:ext>
            </p:extLst>
          </p:nvPr>
        </p:nvGraphicFramePr>
        <p:xfrm>
          <a:off x="1512059" y="2404149"/>
          <a:ext cx="9228842" cy="3158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4836">
                  <a:extLst>
                    <a:ext uri="{9D8B030D-6E8A-4147-A177-3AD203B41FA5}">
                      <a16:colId xmlns:a16="http://schemas.microsoft.com/office/drawing/2014/main" val="4146980582"/>
                    </a:ext>
                  </a:extLst>
                </a:gridCol>
                <a:gridCol w="2080260">
                  <a:extLst>
                    <a:ext uri="{9D8B030D-6E8A-4147-A177-3AD203B41FA5}">
                      <a16:colId xmlns:a16="http://schemas.microsoft.com/office/drawing/2014/main" val="233645375"/>
                    </a:ext>
                  </a:extLst>
                </a:gridCol>
                <a:gridCol w="1996440">
                  <a:extLst>
                    <a:ext uri="{9D8B030D-6E8A-4147-A177-3AD203B41FA5}">
                      <a16:colId xmlns:a16="http://schemas.microsoft.com/office/drawing/2014/main" val="1236129698"/>
                    </a:ext>
                  </a:extLst>
                </a:gridCol>
                <a:gridCol w="1827306">
                  <a:extLst>
                    <a:ext uri="{9D8B030D-6E8A-4147-A177-3AD203B41FA5}">
                      <a16:colId xmlns:a16="http://schemas.microsoft.com/office/drawing/2014/main" val="1530611024"/>
                    </a:ext>
                  </a:extLst>
                </a:gridCol>
              </a:tblGrid>
              <a:tr h="384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Body System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Cluster 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Cluster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Cluster 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361793"/>
                  </a:ext>
                </a:extLst>
              </a:tr>
              <a:tr h="796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1. Infectious and parasitic disease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92.33%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42.34%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65.87%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929613"/>
                  </a:ext>
                </a:extLst>
              </a:tr>
              <a:tr h="1113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3. Endocrine, nutritional, and metabolic diseases and immunity disorders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95.22%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41.20%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91.67%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334234"/>
                  </a:ext>
                </a:extLst>
              </a:tr>
              <a:tr h="863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7. Diseases of the circulatory system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89.00%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37.46%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83.73%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490250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811" y="0"/>
            <a:ext cx="1717189" cy="13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53955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4531</TotalTime>
  <Words>848</Words>
  <Application>Microsoft Office PowerPoint</Application>
  <PresentationFormat>Widescreen</PresentationFormat>
  <Paragraphs>243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Retrospect</vt:lpstr>
      <vt:lpstr>Latent COVID-19 Clusters in Patients with Chronic Respiratory Conditions </vt:lpstr>
      <vt:lpstr>Objectives</vt:lpstr>
      <vt:lpstr>Dataset</vt:lpstr>
      <vt:lpstr>Methods</vt:lpstr>
      <vt:lpstr>Methods</vt:lpstr>
      <vt:lpstr>Results – All Patients</vt:lpstr>
      <vt:lpstr>Results – All Patients</vt:lpstr>
      <vt:lpstr>Results – All Patients</vt:lpstr>
      <vt:lpstr>Results – All Patients</vt:lpstr>
      <vt:lpstr>Results – COVID-19 Positive Patients</vt:lpstr>
      <vt:lpstr>Results – COVID-19 Positive Patients</vt:lpstr>
      <vt:lpstr>Results – COVID-19 Positive Patients</vt:lpstr>
      <vt:lpstr>Results – COVID-19 Positive Patients</vt:lpstr>
      <vt:lpstr>Conclusion</vt:lpstr>
      <vt:lpstr>Thank You!</vt:lpstr>
    </vt:vector>
  </TitlesOfParts>
  <Company>The Mount Sinai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Latent COVID-19 Clusters in Patients with Chronic Respiratory Conditions</dc:title>
  <dc:creator>Cui, Wanting</dc:creator>
  <cp:lastModifiedBy>Cui, Wanting</cp:lastModifiedBy>
  <cp:revision>16</cp:revision>
  <dcterms:created xsi:type="dcterms:W3CDTF">2020-11-12T21:37:54Z</dcterms:created>
  <dcterms:modified xsi:type="dcterms:W3CDTF">2020-11-17T22:08:18Z</dcterms:modified>
</cp:coreProperties>
</file>