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6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01675">
              <a:lnSpc>
                <a:spcPct val="100000"/>
              </a:lnSpc>
              <a:spcBef>
                <a:spcPts val="0"/>
              </a:spcBef>
              <a:buSzTx/>
              <a:buNone/>
              <a:defRPr sz="3060" b="1"/>
            </a:lvl1pPr>
          </a:lstStyle>
          <a:p>
            <a:r>
              <a:t>作者和日期</a:t>
            </a:r>
          </a:p>
        </p:txBody>
      </p:sp>
      <p:sp>
        <p:nvSpPr>
          <p:cNvPr id="12" name="演示文稿标题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演示文稿标题</a:t>
            </a:r>
          </a:p>
        </p:txBody>
      </p:sp>
      <p:sp>
        <p:nvSpPr>
          <p:cNvPr id="13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演示文稿副标题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清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正文级别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清单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显著事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正文级别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事实信息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726440">
              <a:lnSpc>
                <a:spcPct val="100000"/>
              </a:lnSpc>
              <a:spcBef>
                <a:spcPts val="0"/>
              </a:spcBef>
              <a:buSzTx/>
              <a:buNone/>
              <a:defRPr sz="4840" b="1"/>
            </a:lvl1pPr>
          </a:lstStyle>
          <a:p>
            <a:r>
              <a:t>事实信息</a:t>
            </a:r>
          </a:p>
        </p:txBody>
      </p:sp>
      <p:sp>
        <p:nvSpPr>
          <p:cNvPr id="108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属性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01675">
              <a:lnSpc>
                <a:spcPct val="100000"/>
              </a:lnSpc>
              <a:spcBef>
                <a:spcPts val="0"/>
              </a:spcBef>
              <a:buSzTx/>
              <a:buNone/>
              <a:defRPr sz="3060" b="1"/>
            </a:lvl1pPr>
          </a:lstStyle>
          <a:p>
            <a:r>
              <a:t>属性</a:t>
            </a:r>
          </a:p>
        </p:txBody>
      </p:sp>
      <p:sp>
        <p:nvSpPr>
          <p:cNvPr id="116" name="正文级别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“著名引文”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图像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图像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图像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图像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演示文稿标题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演示文稿标题</a:t>
            </a:r>
          </a:p>
        </p:txBody>
      </p:sp>
      <p:sp>
        <p:nvSpPr>
          <p:cNvPr id="23" name="作者和日期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01675">
              <a:lnSpc>
                <a:spcPct val="100000"/>
              </a:lnSpc>
              <a:spcBef>
                <a:spcPts val="0"/>
              </a:spcBef>
              <a:buSzTx/>
              <a:buNone/>
              <a:defRPr sz="3060" b="1"/>
            </a:lvl1pPr>
          </a:lstStyle>
          <a:p>
            <a:r>
              <a:t>作者和日期</a:t>
            </a:r>
          </a:p>
        </p:txBody>
      </p:sp>
      <p:sp>
        <p:nvSpPr>
          <p:cNvPr id="24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演示文稿副标题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照片（备选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幻灯片标题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幻灯片标题</a:t>
            </a:r>
          </a:p>
        </p:txBody>
      </p:sp>
      <p:sp>
        <p:nvSpPr>
          <p:cNvPr id="34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幻灯片副标题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幻灯片标题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幻灯片标题</a:t>
            </a:r>
          </a:p>
        </p:txBody>
      </p:sp>
      <p:sp>
        <p:nvSpPr>
          <p:cNvPr id="43" name="幻灯片副标题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sz="4840" b="1"/>
            </a:lvl1pPr>
          </a:lstStyle>
          <a:p>
            <a:r>
              <a:t>幻灯片副标题</a:t>
            </a:r>
          </a:p>
        </p:txBody>
      </p:sp>
      <p:sp>
        <p:nvSpPr>
          <p:cNvPr id="44" name="正文级别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幻灯片项目符号文本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文级别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幻灯片项目符号文本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幻灯片副标题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sz="4840" b="1"/>
            </a:lvl1pPr>
          </a:lstStyle>
          <a:p>
            <a:r>
              <a:t>幻灯片副标题</a:t>
            </a:r>
          </a:p>
        </p:txBody>
      </p:sp>
      <p:sp>
        <p:nvSpPr>
          <p:cNvPr id="61" name="正文级别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幻灯片项目符号文本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e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幻灯片标题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幻灯片标题</a:t>
            </a:r>
          </a:p>
        </p:txBody>
      </p:sp>
      <p:sp>
        <p:nvSpPr>
          <p:cNvPr id="64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章节标题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章节标题</a:t>
            </a:r>
          </a:p>
        </p:txBody>
      </p:sp>
      <p:sp>
        <p:nvSpPr>
          <p:cNvPr id="72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幻灯片标题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幻灯片标题</a:t>
            </a:r>
          </a:p>
        </p:txBody>
      </p:sp>
      <p:sp>
        <p:nvSpPr>
          <p:cNvPr id="80" name="幻灯片副标题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sz="4840" b="1"/>
            </a:lvl1pPr>
          </a:lstStyle>
          <a:p>
            <a:r>
              <a:t>幻灯片副标题</a:t>
            </a:r>
          </a:p>
        </p:txBody>
      </p:sp>
      <p:sp>
        <p:nvSpPr>
          <p:cNvPr id="8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议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议程标题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议程标题</a:t>
            </a:r>
          </a:p>
        </p:txBody>
      </p:sp>
      <p:sp>
        <p:nvSpPr>
          <p:cNvPr id="89" name="议程副标题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sz="4840" b="1"/>
            </a:lvl1pPr>
          </a:lstStyle>
          <a:p>
            <a:r>
              <a:t>议程副标题</a:t>
            </a:r>
          </a:p>
        </p:txBody>
      </p:sp>
      <p:sp>
        <p:nvSpPr>
          <p:cNvPr id="90" name="正文级别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议程主题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幻灯片标题</a:t>
            </a:r>
          </a:p>
        </p:txBody>
      </p:sp>
      <p:sp>
        <p:nvSpPr>
          <p:cNvPr id="3" name="正文级别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幻灯片项目符号文本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CIMTH 07/03/2020"/>
          <p:cNvSpPr txBox="1">
            <a:spLocks noGrp="1"/>
          </p:cNvSpPr>
          <p:nvPr>
            <p:ph type="body" idx="13"/>
          </p:nvPr>
        </p:nvSpPr>
        <p:spPr>
          <a:xfrm>
            <a:off x="906873" y="11689380"/>
            <a:ext cx="21971003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lnSpcReduction="10000"/>
          </a:bodyPr>
          <a:lstStyle>
            <a:lvl1pPr defTabSz="825500">
              <a:defRPr sz="3600"/>
            </a:lvl1pPr>
          </a:lstStyle>
          <a:p>
            <a:r>
              <a:t>ICIMTH 07/03/2020</a:t>
            </a:r>
          </a:p>
        </p:txBody>
      </p:sp>
      <p:sp>
        <p:nvSpPr>
          <p:cNvPr id="152" name="Fitbit Accuracy Depends on Activity Pace and Placement Locatio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800" spc="-195"/>
            </a:lvl1pPr>
          </a:lstStyle>
          <a:p>
            <a:r>
              <a:t>Fitbit Accuracy Depends on Activity Pace and Placement Location</a:t>
            </a:r>
          </a:p>
        </p:txBody>
      </p:sp>
      <p:sp>
        <p:nvSpPr>
          <p:cNvPr id="153" name="Chenhao Wei, Daniel Robins, Joseph Finkelstein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7594170"/>
            <a:ext cx="21971000" cy="2010272"/>
          </a:xfrm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rPr u="sng" dirty="0"/>
              <a:t>Chenhao Wei</a:t>
            </a:r>
            <a:r>
              <a:rPr dirty="0"/>
              <a:t>, Daniel Robins, Joseph Finkelstein</a:t>
            </a:r>
            <a:endParaRPr lang="en-US" dirty="0"/>
          </a:p>
          <a:p>
            <a:pPr>
              <a:defRPr sz="4000"/>
            </a:pPr>
            <a:endParaRPr lang="en-US" dirty="0"/>
          </a:p>
          <a:p>
            <a:pPr>
              <a:defRPr sz="4000"/>
            </a:pPr>
            <a:endParaRPr lang="en-US" dirty="0"/>
          </a:p>
          <a:p>
            <a:pPr>
              <a:defRPr sz="4000"/>
            </a:pPr>
            <a:endParaRPr lang="en-US" dirty="0"/>
          </a:p>
          <a:p>
            <a:pPr>
              <a:defRPr sz="4000"/>
            </a:pPr>
            <a:endParaRPr lang="en-US" dirty="0"/>
          </a:p>
          <a:p>
            <a:pPr>
              <a:defRPr sz="4000"/>
            </a:pPr>
            <a:endParaRPr dirty="0"/>
          </a:p>
        </p:txBody>
      </p:sp>
      <p:sp>
        <p:nvSpPr>
          <p:cNvPr id="154" name="Icahn School of Medicine at Mount Sinai, NY"/>
          <p:cNvSpPr txBox="1"/>
          <p:nvPr/>
        </p:nvSpPr>
        <p:spPr>
          <a:xfrm>
            <a:off x="1206499" y="8905038"/>
            <a:ext cx="21971001" cy="671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dirty="0"/>
              <a:t>Icahn School of Medicine at Mount Sinai, NY</a:t>
            </a:r>
          </a:p>
        </p:txBody>
      </p:sp>
      <p:sp>
        <p:nvSpPr>
          <p:cNvPr id="6" name="Icahn School of Medicine at Mount Sinai, NY">
            <a:extLst>
              <a:ext uri="{FF2B5EF4-FFF2-40B4-BE49-F238E27FC236}">
                <a16:creationId xmlns:a16="http://schemas.microsoft.com/office/drawing/2014/main" id="{15318425-BA7E-4DC7-91B1-BB91C62DF27E}"/>
              </a:ext>
            </a:extLst>
          </p:cNvPr>
          <p:cNvSpPr txBox="1"/>
          <p:nvPr/>
        </p:nvSpPr>
        <p:spPr>
          <a:xfrm>
            <a:off x="1206499" y="8337495"/>
            <a:ext cx="21971001" cy="628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en-US" dirty="0"/>
              <a:t>Center for Biomedical and Population Health Informatics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Discu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Discussion</a:t>
            </a:r>
          </a:p>
        </p:txBody>
      </p:sp>
      <p:sp>
        <p:nvSpPr>
          <p:cNvPr id="188" name="These results highlight the need for transparency and review of the validation studies of wearables’ sensors before their use is considered in a professional contex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These results highlight the need for transparency and review of the validation studies of wearables’ sensors before their use is considered in a professional context. </a:t>
            </a:r>
          </a:p>
          <a:p>
            <a:r>
              <a:t>Studies of patients with chronic obstructive pulmonary disease and multiple sclerosis suggest that these patients in particular may benefit from decisions informed by wearables’ data. However, there must be a thorough understanding of data quality before appropriate data-driven decisions can be made.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cknowledgem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Acknowledgements</a:t>
            </a:r>
          </a:p>
        </p:txBody>
      </p:sp>
      <p:sp>
        <p:nvSpPr>
          <p:cNvPr id="191" name="Biomedical and Population Health Informatics Cent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spcBef>
                <a:spcPts val="0"/>
              </a:spcBef>
              <a:defRPr sz="5200" spc="0">
                <a:solidFill>
                  <a:srgbClr val="11111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This study was supported in part by a grant R61HL143317 from the National Institutes of Health.</a:t>
            </a:r>
          </a:p>
          <a:p>
            <a:pPr defTabSz="457200">
              <a:spcBef>
                <a:spcPts val="0"/>
              </a:spcBef>
              <a:defRPr sz="5200" spc="0">
                <a:solidFill>
                  <a:srgbClr val="11111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pic>
        <p:nvPicPr>
          <p:cNvPr id="192" name="icahn.png" descr="icah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6496" y="7667873"/>
            <a:ext cx="10362805" cy="420959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his study was supported in part by grant  R61HL143317 from the National Institutes of Health."/>
          <p:cNvSpPr txBox="1"/>
          <p:nvPr/>
        </p:nvSpPr>
        <p:spPr>
          <a:xfrm>
            <a:off x="1252144" y="12798797"/>
            <a:ext cx="102657" cy="518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tudy Object and Backgrou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Study Object and Background</a:t>
            </a:r>
          </a:p>
        </p:txBody>
      </p:sp>
      <p:sp>
        <p:nvSpPr>
          <p:cNvPr id="157" name="Introduction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825500">
              <a:defRPr sz="5500"/>
            </a:lvl1pPr>
          </a:lstStyle>
          <a:p>
            <a:r>
              <a:t>Introduction</a:t>
            </a:r>
          </a:p>
        </p:txBody>
      </p:sp>
      <p:sp>
        <p:nvSpPr>
          <p:cNvPr id="158" name="Wearable fitness trackers are an increasingly popular consumer item, but lack of evidence that demonstrates how these sensors have been tested and validated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Wearable fitness trackers are an increasingly popular consumer item, but lack of evidence that demonstrates how these sensors have been tested and validated.</a:t>
            </a:r>
          </a:p>
          <a:p>
            <a:r>
              <a:t>Prior studies have demonstrated significant variability of step counts using pedometer functions from multiple manufacturers. </a:t>
            </a:r>
          </a:p>
          <a:p>
            <a:r>
              <a:t>Measurements may be influenced by health status of the wearer, gait, speed of movement, indoor/outdoor walking, and presence of stairs, among many other conditions.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tudy Object and Backgrou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Study Object and Background</a:t>
            </a:r>
          </a:p>
        </p:txBody>
      </p:sp>
      <p:sp>
        <p:nvSpPr>
          <p:cNvPr id="161" name="Study Objec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825500">
              <a:defRPr sz="5500"/>
            </a:lvl1pPr>
          </a:lstStyle>
          <a:p>
            <a:r>
              <a:t>Study Object</a:t>
            </a:r>
          </a:p>
        </p:txBody>
      </p:sp>
      <p:sp>
        <p:nvSpPr>
          <p:cNvPr id="162" name="This study is designed to investigate how step count results from Fitbit fitness trackers may vary depending on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study is designed to investigate how step count results from Fitbit fitness trackers may vary depending on:</a:t>
            </a:r>
          </a:p>
          <a:p>
            <a:pPr lvl="1"/>
            <a:r>
              <a:t>Their locations on the body.</a:t>
            </a:r>
          </a:p>
          <a:p>
            <a:pPr lvl="1"/>
            <a:r>
              <a:t>The speed of movement as participants climb and descend stairs.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Metho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Method</a:t>
            </a:r>
          </a:p>
        </p:txBody>
      </p:sp>
      <p:sp>
        <p:nvSpPr>
          <p:cNvPr id="165" name="Study Design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825500">
              <a:defRPr sz="5500"/>
            </a:lvl1pPr>
          </a:lstStyle>
          <a:p>
            <a:r>
              <a:t>Study Design</a:t>
            </a:r>
          </a:p>
        </p:txBody>
      </p:sp>
      <p:sp>
        <p:nvSpPr>
          <p:cNvPr id="166" name="Nine healthy adults (7 males, 2 females, all right-handed).…"/>
          <p:cNvSpPr txBox="1">
            <a:spLocks noGrp="1"/>
          </p:cNvSpPr>
          <p:nvPr>
            <p:ph type="body" sz="half" idx="1"/>
          </p:nvPr>
        </p:nvSpPr>
        <p:spPr>
          <a:xfrm>
            <a:off x="1136296" y="4140548"/>
            <a:ext cx="15684775" cy="8471924"/>
          </a:xfrm>
          <a:prstGeom prst="rect">
            <a:avLst/>
          </a:prstGeom>
        </p:spPr>
        <p:txBody>
          <a:bodyPr/>
          <a:lstStyle/>
          <a:p>
            <a:pPr marL="585215" indent="-585215" defTabSz="2340805">
              <a:spcBef>
                <a:spcPts val="4300"/>
              </a:spcBef>
              <a:defRPr sz="4608"/>
            </a:pPr>
            <a:r>
              <a:t>Nine healthy adults (7 males, 2 females, all right-handed).</a:t>
            </a:r>
          </a:p>
          <a:p>
            <a:pPr marL="585215" indent="-585215" defTabSz="2340805">
              <a:spcBef>
                <a:spcPts val="4300"/>
              </a:spcBef>
              <a:defRPr sz="4608"/>
            </a:pPr>
            <a:r>
              <a:t>Perform 3 phases of stair climbing:</a:t>
            </a:r>
          </a:p>
          <a:p>
            <a:pPr marL="1170431" lvl="1" indent="-585215" defTabSz="2340805">
              <a:spcBef>
                <a:spcPts val="4300"/>
              </a:spcBef>
              <a:defRPr sz="4608"/>
            </a:pPr>
            <a:r>
              <a:t>Slow </a:t>
            </a:r>
          </a:p>
          <a:p>
            <a:pPr marL="1170431" lvl="1" indent="-585215" defTabSz="2340805">
              <a:spcBef>
                <a:spcPts val="4300"/>
              </a:spcBef>
              <a:defRPr sz="4608"/>
            </a:pPr>
            <a:r>
              <a:t>Medium </a:t>
            </a:r>
          </a:p>
          <a:p>
            <a:pPr marL="1170431" lvl="1" indent="-585215" defTabSz="2340805">
              <a:spcBef>
                <a:spcPts val="4300"/>
              </a:spcBef>
              <a:defRPr sz="4608"/>
            </a:pPr>
            <a:r>
              <a:t>Fast</a:t>
            </a:r>
          </a:p>
          <a:p>
            <a:pPr marL="585215" indent="-585215" defTabSz="2340805">
              <a:spcBef>
                <a:spcPts val="4300"/>
              </a:spcBef>
              <a:defRPr sz="4608"/>
            </a:pPr>
            <a:r>
              <a:t>Concurrently wear 5 Fitbit activity trackers. </a:t>
            </a:r>
          </a:p>
          <a:p>
            <a:pPr marL="585215" indent="-585215" defTabSz="2340805">
              <a:spcBef>
                <a:spcPts val="4300"/>
              </a:spcBef>
              <a:defRPr sz="4608"/>
            </a:pPr>
            <a:r>
              <a:t>Analyze the data with one-way ANOVA analysis method.</a:t>
            </a:r>
          </a:p>
        </p:txBody>
      </p:sp>
      <p:pic>
        <p:nvPicPr>
          <p:cNvPr id="167" name="截屏2020-06-30 下午2.46.51.png" descr="截屏2020-06-30 下午2.46.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0073" y="4424174"/>
            <a:ext cx="6683624" cy="79046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Metho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Method</a:t>
            </a:r>
          </a:p>
        </p:txBody>
      </p:sp>
      <p:sp>
        <p:nvSpPr>
          <p:cNvPr id="170" name="System Design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825500">
              <a:defRPr sz="5500"/>
            </a:lvl1pPr>
          </a:lstStyle>
          <a:p>
            <a:r>
              <a:t>System Design</a:t>
            </a:r>
          </a:p>
        </p:txBody>
      </p:sp>
      <p:pic>
        <p:nvPicPr>
          <p:cNvPr id="171" name="Untitled Diagram-2.png" descr="Untitled Diagram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185509"/>
            <a:ext cx="15697201" cy="8382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sul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Results</a:t>
            </a:r>
          </a:p>
        </p:txBody>
      </p:sp>
      <p:graphicFrame>
        <p:nvGraphicFramePr>
          <p:cNvPr id="174" name="表格"/>
          <p:cNvGraphicFramePr/>
          <p:nvPr/>
        </p:nvGraphicFramePr>
        <p:xfrm>
          <a:off x="2923768" y="4393094"/>
          <a:ext cx="18536462" cy="537958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4227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5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7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93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2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6071">
                <a:tc>
                  <a:txBody>
                    <a:bodyPr/>
                    <a:lstStyle/>
                    <a:p>
                      <a:pPr marR="457200" defTabSz="266700"/>
                      <a:r>
                        <a:rPr sz="4000" b="1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Pace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 b="1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Variance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 b="1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SD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 b="1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MAX-MIN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 b="1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% Mean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7117">
                <a:tc>
                  <a:txBody>
                    <a:bodyPr/>
                    <a:lstStyle/>
                    <a:p>
                      <a:pPr marR="457200" defTabSz="266700"/>
                      <a:r>
                        <a:rPr sz="4000" b="1" i="1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Slow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1770.9±3307.5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27.6±27.1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73.0±63.1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44.5±61.0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1527">
                <a:tc>
                  <a:txBody>
                    <a:bodyPr/>
                    <a:lstStyle/>
                    <a:p>
                      <a:pPr marR="457200" defTabSz="266700"/>
                      <a:r>
                        <a:rPr sz="4000" b="1" i="1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Medium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25.9±24.5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4.0±2.3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10.8±5.9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8.6±6.3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4870">
                <a:tc>
                  <a:txBody>
                    <a:bodyPr/>
                    <a:lstStyle/>
                    <a:p>
                      <a:pPr marR="457200" defTabSz="266700"/>
                      <a:r>
                        <a:rPr sz="4000" b="1" i="1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Fast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113.1±106.7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8.7±4.0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23.3±10.5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R="457200" defTabSz="266700"/>
                      <a:r>
                        <a:rPr sz="40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26.2±15.8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5" name="Variability of step reporting depending on Fitbit placement and climbing pace (Mean±SD)"/>
          <p:cNvSpPr txBox="1"/>
          <p:nvPr/>
        </p:nvSpPr>
        <p:spPr>
          <a:xfrm>
            <a:off x="2073909" y="10740467"/>
            <a:ext cx="20236181" cy="1357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ctr" defTabSz="266700">
              <a:lnSpc>
                <a:spcPct val="100000"/>
              </a:lnSpc>
              <a:spcBef>
                <a:spcPts val="400"/>
              </a:spcBef>
              <a:defRPr sz="4000"/>
            </a:lvl1pPr>
          </a:lstStyle>
          <a:p>
            <a:r>
              <a:t>Variability of step reporting depending on Fitbit placement and climbing pace (Mean±SD)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sul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Results</a:t>
            </a:r>
          </a:p>
        </p:txBody>
      </p:sp>
      <p:pic>
        <p:nvPicPr>
          <p:cNvPr id="178" name="figure4.png" descr="figure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53801" y="3311730"/>
            <a:ext cx="21676398" cy="709254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Average step counts by tracker location, for each pace."/>
          <p:cNvSpPr txBox="1"/>
          <p:nvPr/>
        </p:nvSpPr>
        <p:spPr>
          <a:xfrm>
            <a:off x="4598365" y="11203350"/>
            <a:ext cx="15187270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Average step counts by tracker location, for each pace.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Discu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Discussion</a:t>
            </a:r>
          </a:p>
        </p:txBody>
      </p:sp>
      <p:sp>
        <p:nvSpPr>
          <p:cNvPr id="182" name="Wearable devices are poorly suited to track step counts for patients with limited mobility, advanced age, or even novices just beginning an exercise regimen.…"/>
          <p:cNvSpPr txBox="1">
            <a:spLocks noGrp="1"/>
          </p:cNvSpPr>
          <p:nvPr>
            <p:ph type="body" idx="1"/>
          </p:nvPr>
        </p:nvSpPr>
        <p:spPr>
          <a:xfrm>
            <a:off x="1206500" y="3299204"/>
            <a:ext cx="21971000" cy="8704198"/>
          </a:xfrm>
          <a:prstGeom prst="rect">
            <a:avLst/>
          </a:prstGeom>
        </p:spPr>
        <p:txBody>
          <a:bodyPr/>
          <a:lstStyle/>
          <a:p>
            <a:r>
              <a:t>Wearable devices are poorly suited to track step counts for patients with limited mobility, advanced age, or even novices just beginning an exercise regimen. </a:t>
            </a:r>
          </a:p>
          <a:p>
            <a:r>
              <a:t>On these particular activity trackers, step count results for anyone moving at a pace other than ‘medium pace’ may be sub-optimal.</a:t>
            </a:r>
          </a:p>
          <a:p>
            <a:r>
              <a:t>The implications of such extreme variance are amplified further when combining step counts across multiple paces; results from a single session with multiple speeds (e.g. interval training) and/or analyzing results longitudinally across multiple sessions (e.g. tracking progress) should be taken in context.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Discu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Discussion</a:t>
            </a:r>
          </a:p>
        </p:txBody>
      </p:sp>
      <p:sp>
        <p:nvSpPr>
          <p:cNvPr id="185" name="Interestingly, in our population of all right-handed participants, results from ‘Right Wrist’ were frequently lower than the readings acquired from ‘Left Wrist’ and other locations on the body.…"/>
          <p:cNvSpPr txBox="1">
            <a:spLocks noGrp="1"/>
          </p:cNvSpPr>
          <p:nvPr>
            <p:ph type="body" idx="1"/>
          </p:nvPr>
        </p:nvSpPr>
        <p:spPr>
          <a:xfrm>
            <a:off x="1206500" y="4184705"/>
            <a:ext cx="21971001" cy="6563450"/>
          </a:xfrm>
          <a:prstGeom prst="rect">
            <a:avLst/>
          </a:prstGeom>
        </p:spPr>
        <p:txBody>
          <a:bodyPr/>
          <a:lstStyle/>
          <a:p>
            <a:r>
              <a:rPr dirty="0"/>
              <a:t>Interestingly, in our population of all right-handed participants, results from ‘Right Wrist’ were frequently lower than the readings acquired from ‘Left Wrist’ and other locations on the body. </a:t>
            </a:r>
          </a:p>
          <a:p>
            <a:r>
              <a:rPr dirty="0"/>
              <a:t>This trend is more pronounced at the slow and fast paces. </a:t>
            </a:r>
          </a:p>
          <a:p>
            <a:r>
              <a:rPr dirty="0"/>
              <a:t>It is possible that this reflects less arm movement of the ‘main’ arm; this arm is more steady with less shaking, or perhaps the arm and hand are held in a position to grab the handrail and brace in case of a sudden fall.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548</Words>
  <Application>Microsoft Office PowerPoint</Application>
  <PresentationFormat>Custom</PresentationFormat>
  <Paragraphs>66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Helvetica</vt:lpstr>
      <vt:lpstr>Helvetica Neue</vt:lpstr>
      <vt:lpstr>Helvetica Neue Light</vt:lpstr>
      <vt:lpstr>Helvetica Neue Medium</vt:lpstr>
      <vt:lpstr>Times Roman</vt:lpstr>
      <vt:lpstr>21_BasicWhite</vt:lpstr>
      <vt:lpstr>Fitbit Accuracy Depends on Activity Pace and Placement Location</vt:lpstr>
      <vt:lpstr>Study Object and Background</vt:lpstr>
      <vt:lpstr>Study Object and Background</vt:lpstr>
      <vt:lpstr>Method</vt:lpstr>
      <vt:lpstr>Method</vt:lpstr>
      <vt:lpstr>Results</vt:lpstr>
      <vt:lpstr>Results</vt:lpstr>
      <vt:lpstr>Discussion</vt:lpstr>
      <vt:lpstr>Discussion</vt:lpstr>
      <vt:lpstr>Discussion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Fitbit Accuracy Depends on Activity Pace and Placement Location</dc:title>
  <dc:creator>JF</dc:creator>
  <cp:lastModifiedBy>John Fink</cp:lastModifiedBy>
  <cp:revision>2</cp:revision>
  <dcterms:modified xsi:type="dcterms:W3CDTF">2020-06-30T22:31:57Z</dcterms:modified>
</cp:coreProperties>
</file>